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256" r:id="rId5"/>
    <p:sldId id="257" r:id="rId6"/>
    <p:sldId id="260" r:id="rId7"/>
    <p:sldId id="513" r:id="rId8"/>
    <p:sldId id="506" r:id="rId9"/>
    <p:sldId id="501" r:id="rId10"/>
    <p:sldId id="504" r:id="rId11"/>
    <p:sldId id="505" r:id="rId12"/>
    <p:sldId id="503" r:id="rId13"/>
    <p:sldId id="502" r:id="rId14"/>
    <p:sldId id="514" r:id="rId15"/>
    <p:sldId id="507" r:id="rId16"/>
    <p:sldId id="274" r:id="rId17"/>
    <p:sldId id="386" r:id="rId18"/>
    <p:sldId id="511" r:id="rId19"/>
    <p:sldId id="517" r:id="rId20"/>
    <p:sldId id="515" r:id="rId21"/>
    <p:sldId id="509" r:id="rId22"/>
    <p:sldId id="512" r:id="rId23"/>
    <p:sldId id="258" r:id="rId24"/>
    <p:sldId id="278" r:id="rId25"/>
    <p:sldId id="279" r:id="rId26"/>
    <p:sldId id="280" r:id="rId27"/>
    <p:sldId id="516" r:id="rId28"/>
    <p:sldId id="492" r:id="rId29"/>
    <p:sldId id="494" r:id="rId30"/>
    <p:sldId id="496" r:id="rId31"/>
    <p:sldId id="493" r:id="rId32"/>
    <p:sldId id="500" r:id="rId33"/>
    <p:sldId id="497" r:id="rId34"/>
    <p:sldId id="498" r:id="rId35"/>
    <p:sldId id="510" r:id="rId36"/>
    <p:sldId id="50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203CCA-7E17-3F4D-92BA-C3D9B8753F3A}">
          <p14:sldIdLst>
            <p14:sldId id="256"/>
            <p14:sldId id="257"/>
            <p14:sldId id="260"/>
            <p14:sldId id="513"/>
            <p14:sldId id="506"/>
            <p14:sldId id="501"/>
            <p14:sldId id="504"/>
            <p14:sldId id="505"/>
            <p14:sldId id="503"/>
            <p14:sldId id="502"/>
            <p14:sldId id="514"/>
            <p14:sldId id="507"/>
            <p14:sldId id="274"/>
            <p14:sldId id="386"/>
            <p14:sldId id="511"/>
            <p14:sldId id="517"/>
            <p14:sldId id="515"/>
            <p14:sldId id="509"/>
            <p14:sldId id="512"/>
            <p14:sldId id="258"/>
            <p14:sldId id="278"/>
            <p14:sldId id="279"/>
            <p14:sldId id="280"/>
            <p14:sldId id="516"/>
            <p14:sldId id="492"/>
            <p14:sldId id="494"/>
            <p14:sldId id="496"/>
            <p14:sldId id="493"/>
            <p14:sldId id="500"/>
            <p14:sldId id="497"/>
            <p14:sldId id="498"/>
            <p14:sldId id="510"/>
          </p14:sldIdLst>
        </p14:section>
        <p14:section name="extras" id="{A51613C5-FB40-A94E-8FEB-CC44D0D41B9D}">
          <p14:sldIdLst>
            <p14:sldId id="50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272B"/>
    <a:srgbClr val="9D1924"/>
    <a:srgbClr val="FFFC00"/>
    <a:srgbClr val="FFFF00"/>
    <a:srgbClr val="AFAE52"/>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6"/>
    <p:restoredTop sz="87217" autoAdjust="0"/>
  </p:normalViewPr>
  <p:slideViewPr>
    <p:cSldViewPr snapToGrid="0" snapToObjects="1" showGuides="1">
      <p:cViewPr varScale="1">
        <p:scale>
          <a:sx n="109" d="100"/>
          <a:sy n="109" d="100"/>
        </p:scale>
        <p:origin x="1280" y="184"/>
      </p:cViewPr>
      <p:guideLst>
        <p:guide orient="horz" pos="2160"/>
        <p:guide pos="3840"/>
      </p:guideLst>
    </p:cSldViewPr>
  </p:slideViewPr>
  <p:outlineViewPr>
    <p:cViewPr>
      <p:scale>
        <a:sx n="33" d="100"/>
        <a:sy n="33" d="100"/>
      </p:scale>
      <p:origin x="0" y="-10576"/>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5" d="100"/>
          <a:sy n="105" d="100"/>
        </p:scale>
        <p:origin x="447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51BBD-78C6-4040-800E-5016DFFA2882}" type="datetimeFigureOut">
              <a:rPr lang="en-US" smtClean="0"/>
              <a:t>8/26/18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5D7C-D193-5F48-A3B1-199EEB24F42A}" type="slidenum">
              <a:rPr lang="en-US" smtClean="0"/>
              <a:t>‹#›</a:t>
            </a:fld>
            <a:endParaRPr lang="en-US"/>
          </a:p>
        </p:txBody>
      </p:sp>
    </p:spTree>
    <p:extLst>
      <p:ext uri="{BB962C8B-B14F-4D97-AF65-F5344CB8AC3E}">
        <p14:creationId xmlns:p14="http://schemas.microsoft.com/office/powerpoint/2010/main" val="31180922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733BAE-43E1-5649-B616-84DEDA9F5D02}" type="datetimeFigureOut">
              <a:rPr lang="en-US" smtClean="0"/>
              <a:t>8/26/18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6DBF3D-4762-7A44-BD76-FA64161412EE}" type="slidenum">
              <a:rPr lang="en-US" smtClean="0"/>
              <a:t>‹#›</a:t>
            </a:fld>
            <a:endParaRPr lang="en-US"/>
          </a:p>
        </p:txBody>
      </p:sp>
    </p:spTree>
    <p:extLst>
      <p:ext uri="{BB962C8B-B14F-4D97-AF65-F5344CB8AC3E}">
        <p14:creationId xmlns:p14="http://schemas.microsoft.com/office/powerpoint/2010/main" val="4676918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James_Watson"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en.wikipedia.org/wiki/Central_dogma_of_molecular_biology#cite_note-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a:t>
            </a:fld>
            <a:endParaRPr lang="en-US"/>
          </a:p>
        </p:txBody>
      </p:sp>
    </p:spTree>
    <p:extLst>
      <p:ext uri="{BB962C8B-B14F-4D97-AF65-F5344CB8AC3E}">
        <p14:creationId xmlns:p14="http://schemas.microsoft.com/office/powerpoint/2010/main" val="2139721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we need to design a primer – we don't have primase making us a nice RNA primer – we want to amplify specific locations</a:t>
            </a:r>
          </a:p>
        </p:txBody>
      </p:sp>
      <p:sp>
        <p:nvSpPr>
          <p:cNvPr id="4" name="Slide Number Placeholder 3"/>
          <p:cNvSpPr>
            <a:spLocks noGrp="1"/>
          </p:cNvSpPr>
          <p:nvPr>
            <p:ph type="sldNum" sz="quarter" idx="5"/>
          </p:nvPr>
        </p:nvSpPr>
        <p:spPr/>
        <p:txBody>
          <a:bodyPr/>
          <a:lstStyle/>
          <a:p>
            <a:fld id="{246DBF3D-4762-7A44-BD76-FA64161412EE}" type="slidenum">
              <a:rPr lang="en-US" smtClean="0"/>
              <a:t>13</a:t>
            </a:fld>
            <a:endParaRPr lang="en-US"/>
          </a:p>
        </p:txBody>
      </p:sp>
    </p:spTree>
    <p:extLst>
      <p:ext uri="{BB962C8B-B14F-4D97-AF65-F5344CB8AC3E}">
        <p14:creationId xmlns:p14="http://schemas.microsoft.com/office/powerpoint/2010/main" val="792311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amino acids are encoded by codons of 3 nucleotides so you have to multiply the amino acid positions by three: 155 * 3 = 465 and 211 * 3 = 633</a:t>
            </a:r>
          </a:p>
          <a:p>
            <a:r>
              <a:rPr lang="en-US" dirty="0"/>
              <a:t>the sequence of the </a:t>
            </a:r>
            <a:r>
              <a:rPr lang="en-US" dirty="0" err="1"/>
              <a:t>Genbank</a:t>
            </a:r>
            <a:r>
              <a:rPr lang="en-US" dirty="0"/>
              <a:t> record contains more than the CDS: the CDS starts at position 112 (green box on figure) meaning that the start codon is located at position 112 in the sequence of the </a:t>
            </a:r>
            <a:r>
              <a:rPr lang="en-US" dirty="0" err="1"/>
              <a:t>Genbank</a:t>
            </a:r>
            <a:r>
              <a:rPr lang="en-US" dirty="0"/>
              <a:t> record. So you have to add 112 to the nucleotide positions: 465 + 112 = 577 and 633 + 112 = 745</a:t>
            </a:r>
          </a:p>
          <a:p>
            <a:r>
              <a:rPr lang="en-US" dirty="0"/>
              <a:t>In the nucleotide sequence of the </a:t>
            </a:r>
            <a:r>
              <a:rPr lang="en-US" dirty="0" err="1"/>
              <a:t>RefSeq</a:t>
            </a:r>
            <a:r>
              <a:rPr lang="en-US" dirty="0"/>
              <a:t> mRNA record, the domain is located between position +577 and +745. </a:t>
            </a:r>
          </a:p>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t>15</a:t>
            </a:fld>
            <a:endParaRPr lang="en-US"/>
          </a:p>
        </p:txBody>
      </p:sp>
    </p:spTree>
    <p:extLst>
      <p:ext uri="{BB962C8B-B14F-4D97-AF65-F5344CB8AC3E}">
        <p14:creationId xmlns:p14="http://schemas.microsoft.com/office/powerpoint/2010/main" val="267188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t>18</a:t>
            </a:fld>
            <a:endParaRPr lang="en-US"/>
          </a:p>
        </p:txBody>
      </p:sp>
    </p:spTree>
    <p:extLst>
      <p:ext uri="{BB962C8B-B14F-4D97-AF65-F5344CB8AC3E}">
        <p14:creationId xmlns:p14="http://schemas.microsoft.com/office/powerpoint/2010/main" val="365256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ATG is usual start codon – bacteria also use TTG and GTG</a:t>
            </a:r>
          </a:p>
        </p:txBody>
      </p:sp>
      <p:sp>
        <p:nvSpPr>
          <p:cNvPr id="4" name="Slide Number Placeholder 3"/>
          <p:cNvSpPr>
            <a:spLocks noGrp="1"/>
          </p:cNvSpPr>
          <p:nvPr>
            <p:ph type="sldNum" sz="quarter" idx="5"/>
          </p:nvPr>
        </p:nvSpPr>
        <p:spPr/>
        <p:txBody>
          <a:bodyPr/>
          <a:lstStyle/>
          <a:p>
            <a:fld id="{246DBF3D-4762-7A44-BD76-FA64161412EE}" type="slidenum">
              <a:rPr lang="en-US" smtClean="0"/>
              <a:t>19</a:t>
            </a:fld>
            <a:endParaRPr lang="en-US"/>
          </a:p>
        </p:txBody>
      </p:sp>
    </p:spTree>
    <p:extLst>
      <p:ext uri="{BB962C8B-B14F-4D97-AF65-F5344CB8AC3E}">
        <p14:creationId xmlns:p14="http://schemas.microsoft.com/office/powerpoint/2010/main" val="3414010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5841-6794 </a:t>
            </a:r>
            <a:r>
              <a:rPr lang="en-US" dirty="0" err="1"/>
              <a:t>orf</a:t>
            </a:r>
            <a:endParaRPr lang="en-US" dirty="0"/>
          </a:p>
          <a:p>
            <a:endParaRPr lang="en-US" dirty="0"/>
          </a:p>
          <a:p>
            <a:r>
              <a:rPr lang="en-US" dirty="0"/>
              <a:t>minimal </a:t>
            </a:r>
            <a:r>
              <a:rPr lang="en-US" dirty="0" err="1"/>
              <a:t>orf</a:t>
            </a:r>
            <a:r>
              <a:rPr lang="en-US" dirty="0"/>
              <a:t> length 300 </a:t>
            </a:r>
            <a:r>
              <a:rPr lang="en-US" dirty="0" err="1"/>
              <a:t>nt</a:t>
            </a:r>
            <a:endParaRPr lang="en-US" dirty="0"/>
          </a:p>
          <a:p>
            <a:r>
              <a:rPr lang="en-US" dirty="0"/>
              <a:t>Genetic code 11</a:t>
            </a:r>
          </a:p>
          <a:p>
            <a:r>
              <a:rPr lang="en-US" dirty="0"/>
              <a:t>'ATG' and alternative initiation codons; </a:t>
            </a:r>
          </a:p>
          <a:p>
            <a:endParaRPr lang="en-US" dirty="0"/>
          </a:p>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t>23</a:t>
            </a:fld>
            <a:endParaRPr lang="en-US"/>
          </a:p>
        </p:txBody>
      </p:sp>
    </p:spTree>
    <p:extLst>
      <p:ext uri="{BB962C8B-B14F-4D97-AF65-F5344CB8AC3E}">
        <p14:creationId xmlns:p14="http://schemas.microsoft.com/office/powerpoint/2010/main" val="2323948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t>29</a:t>
            </a:fld>
            <a:endParaRPr lang="en-US"/>
          </a:p>
        </p:txBody>
      </p:sp>
    </p:spTree>
    <p:extLst>
      <p:ext uri="{BB962C8B-B14F-4D97-AF65-F5344CB8AC3E}">
        <p14:creationId xmlns:p14="http://schemas.microsoft.com/office/powerpoint/2010/main" val="4250643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t>33</a:t>
            </a:fld>
            <a:endParaRPr lang="en-US"/>
          </a:p>
        </p:txBody>
      </p:sp>
    </p:spTree>
    <p:extLst>
      <p:ext uri="{BB962C8B-B14F-4D97-AF65-F5344CB8AC3E}">
        <p14:creationId xmlns:p14="http://schemas.microsoft.com/office/powerpoint/2010/main" val="4067501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t>2</a:t>
            </a:fld>
            <a:endParaRPr lang="en-US"/>
          </a:p>
        </p:txBody>
      </p:sp>
    </p:spTree>
    <p:extLst>
      <p:ext uri="{BB962C8B-B14F-4D97-AF65-F5344CB8AC3E}">
        <p14:creationId xmlns:p14="http://schemas.microsoft.com/office/powerpoint/2010/main" val="246597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6DBF3D-4762-7A44-BD76-FA64161412EE}" type="slidenum">
              <a:rPr lang="en-US" smtClean="0"/>
              <a:t>3</a:t>
            </a:fld>
            <a:endParaRPr lang="en-US"/>
          </a:p>
        </p:txBody>
      </p:sp>
    </p:spTree>
    <p:extLst>
      <p:ext uri="{BB962C8B-B14F-4D97-AF65-F5344CB8AC3E}">
        <p14:creationId xmlns:p14="http://schemas.microsoft.com/office/powerpoint/2010/main" val="3443838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genome contains extra-chromosomal DNA - plasmids</a:t>
            </a:r>
          </a:p>
        </p:txBody>
      </p:sp>
      <p:sp>
        <p:nvSpPr>
          <p:cNvPr id="4" name="Slide Number Placeholder 3"/>
          <p:cNvSpPr>
            <a:spLocks noGrp="1"/>
          </p:cNvSpPr>
          <p:nvPr>
            <p:ph type="sldNum" sz="quarter" idx="5"/>
          </p:nvPr>
        </p:nvSpPr>
        <p:spPr/>
        <p:txBody>
          <a:bodyPr/>
          <a:lstStyle/>
          <a:p>
            <a:fld id="{246DBF3D-4762-7A44-BD76-FA64161412EE}" type="slidenum">
              <a:rPr lang="en-US" smtClean="0"/>
              <a:t>6</a:t>
            </a:fld>
            <a:endParaRPr lang="en-US"/>
          </a:p>
        </p:txBody>
      </p:sp>
    </p:spTree>
    <p:extLst>
      <p:ext uri="{BB962C8B-B14F-4D97-AF65-F5344CB8AC3E}">
        <p14:creationId xmlns:p14="http://schemas.microsoft.com/office/powerpoint/2010/main" val="84700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DNA helix is B form and more vulnerable to UV radiation than RNA A form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function is as intermediary to "protect" DNA from damage ?</a:t>
            </a:r>
          </a:p>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t>7</a:t>
            </a:fld>
            <a:endParaRPr lang="en-US"/>
          </a:p>
        </p:txBody>
      </p:sp>
    </p:spTree>
    <p:extLst>
      <p:ext uri="{BB962C8B-B14F-4D97-AF65-F5344CB8AC3E}">
        <p14:creationId xmlns:p14="http://schemas.microsoft.com/office/powerpoint/2010/main" val="3292823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Selenocystein</a:t>
            </a:r>
            <a:r>
              <a:rPr lang="en-US" dirty="0"/>
              <a:t> Sec not always considered one of the standard 20</a:t>
            </a:r>
          </a:p>
        </p:txBody>
      </p:sp>
      <p:sp>
        <p:nvSpPr>
          <p:cNvPr id="4" name="Slide Number Placeholder 3"/>
          <p:cNvSpPr>
            <a:spLocks noGrp="1"/>
          </p:cNvSpPr>
          <p:nvPr>
            <p:ph type="sldNum" sz="quarter" idx="5"/>
          </p:nvPr>
        </p:nvSpPr>
        <p:spPr/>
        <p:txBody>
          <a:bodyPr/>
          <a:lstStyle/>
          <a:p>
            <a:fld id="{246DBF3D-4762-7A44-BD76-FA64161412EE}" type="slidenum">
              <a:rPr lang="en-US" smtClean="0"/>
              <a:t>8</a:t>
            </a:fld>
            <a:endParaRPr lang="en-US"/>
          </a:p>
        </p:txBody>
      </p:sp>
    </p:spTree>
    <p:extLst>
      <p:ext uri="{BB962C8B-B14F-4D97-AF65-F5344CB8AC3E}">
        <p14:creationId xmlns:p14="http://schemas.microsoft.com/office/powerpoint/2010/main" val="716727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Replication – allows for growth and development and reproduction – epigenetics aside, we have the same instructions from birth in all of our cells</a:t>
            </a:r>
          </a:p>
        </p:txBody>
      </p:sp>
      <p:sp>
        <p:nvSpPr>
          <p:cNvPr id="4" name="Slide Number Placeholder 3"/>
          <p:cNvSpPr>
            <a:spLocks noGrp="1"/>
          </p:cNvSpPr>
          <p:nvPr>
            <p:ph type="sldNum" sz="quarter" idx="5"/>
          </p:nvPr>
        </p:nvSpPr>
        <p:spPr/>
        <p:txBody>
          <a:bodyPr/>
          <a:lstStyle/>
          <a:p>
            <a:fld id="{246DBF3D-4762-7A44-BD76-FA64161412EE}" type="slidenum">
              <a:rPr lang="en-US" smtClean="0"/>
              <a:t>9</a:t>
            </a:fld>
            <a:endParaRPr lang="en-US"/>
          </a:p>
        </p:txBody>
      </p:sp>
    </p:spTree>
    <p:extLst>
      <p:ext uri="{BB962C8B-B14F-4D97-AF65-F5344CB8AC3E}">
        <p14:creationId xmlns:p14="http://schemas.microsoft.com/office/powerpoint/2010/main" val="18755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second version of the central dogma is popular but incorrect. This is the simplistic DNA → RNA → protein pathway published by </a:t>
            </a:r>
            <a:r>
              <a:rPr lang="en-US" dirty="0">
                <a:hlinkClick r:id="rId3" tooltip="James Watson"/>
              </a:rPr>
              <a:t>James Watson</a:t>
            </a:r>
            <a:r>
              <a:rPr lang="en-US" dirty="0"/>
              <a:t> in the first edition of </a:t>
            </a:r>
            <a:r>
              <a:rPr lang="en-US" i="1" dirty="0"/>
              <a:t>The Molecular Biology of the Gene</a:t>
            </a:r>
            <a:r>
              <a:rPr lang="en-US" dirty="0"/>
              <a:t> (1965). Watson's version differs from Crick's because Watson describes the two-step (DNA → RNA and RNA → protein) pathway as the central dogma.</a:t>
            </a:r>
            <a:r>
              <a:rPr lang="en-US" baseline="30000" dirty="0">
                <a:hlinkClick r:id="rId4"/>
              </a:rPr>
              <a:t>[4]</a:t>
            </a:r>
            <a:r>
              <a:rPr lang="en-US" dirty="0"/>
              <a:t> While the dogma, as originally stated by Crick, remains valid today, Watson's version does not. </a:t>
            </a:r>
          </a:p>
        </p:txBody>
      </p:sp>
      <p:sp>
        <p:nvSpPr>
          <p:cNvPr id="4" name="Slide Number Placeholder 3"/>
          <p:cNvSpPr>
            <a:spLocks noGrp="1"/>
          </p:cNvSpPr>
          <p:nvPr>
            <p:ph type="sldNum" sz="quarter" idx="5"/>
          </p:nvPr>
        </p:nvSpPr>
        <p:spPr/>
        <p:txBody>
          <a:bodyPr/>
          <a:lstStyle/>
          <a:p>
            <a:fld id="{246DBF3D-4762-7A44-BD76-FA64161412EE}" type="slidenum">
              <a:rPr lang="en-US" smtClean="0"/>
              <a:t>10</a:t>
            </a:fld>
            <a:endParaRPr lang="en-US"/>
          </a:p>
        </p:txBody>
      </p:sp>
    </p:spTree>
    <p:extLst>
      <p:ext uri="{BB962C8B-B14F-4D97-AF65-F5344CB8AC3E}">
        <p14:creationId xmlns:p14="http://schemas.microsoft.com/office/powerpoint/2010/main" val="1207571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t>12</a:t>
            </a:fld>
            <a:endParaRPr lang="en-US"/>
          </a:p>
        </p:txBody>
      </p:sp>
    </p:spTree>
    <p:extLst>
      <p:ext uri="{BB962C8B-B14F-4D97-AF65-F5344CB8AC3E}">
        <p14:creationId xmlns:p14="http://schemas.microsoft.com/office/powerpoint/2010/main" val="3187648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28800" y="5325556"/>
            <a:ext cx="8534400" cy="1172618"/>
          </a:xfrm>
        </p:spPr>
        <p:txBody>
          <a:bodyPr/>
          <a:lstStyle>
            <a:lvl1pPr marL="0" indent="0" algn="ctr">
              <a:buNone/>
              <a:defRPr>
                <a:solidFill>
                  <a:schemeClr val="tx1">
                    <a:tint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Name</a:t>
            </a:r>
          </a:p>
        </p:txBody>
      </p:sp>
      <p:pic>
        <p:nvPicPr>
          <p:cNvPr id="5" name="Picture 4">
            <a:extLst>
              <a:ext uri="{FF2B5EF4-FFF2-40B4-BE49-F238E27FC236}">
                <a16:creationId xmlns:a16="http://schemas.microsoft.com/office/drawing/2014/main" id="{5BD1D1C3-21EE-6E4A-88BF-6A434533CC3E}"/>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48328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88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629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651D66-C80A-954B-A038-45CCFA327C41}" type="slidenum">
              <a:rPr lang="en-US" smtClean="0"/>
              <a:t>‹#›</a:t>
            </a:fld>
            <a:endParaRPr lang="en-US"/>
          </a:p>
        </p:txBody>
      </p:sp>
    </p:spTree>
    <p:extLst>
      <p:ext uri="{BB962C8B-B14F-4D97-AF65-F5344CB8AC3E}">
        <p14:creationId xmlns:p14="http://schemas.microsoft.com/office/powerpoint/2010/main" val="143953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5500" y="189970"/>
            <a:ext cx="11117684" cy="847195"/>
          </a:xfrm>
        </p:spPr>
        <p:txBody>
          <a:bodyPr/>
          <a:lstStyle>
            <a:lvl1pPr>
              <a:defRPr>
                <a:latin typeface="Montserrat" pitchFamily="2" charset="77"/>
                <a:cs typeface="Arial"/>
              </a:defRPr>
            </a:lvl1pPr>
          </a:lstStyle>
          <a:p>
            <a:r>
              <a:rPr lang="en-US" dirty="0"/>
              <a:t>Click to edit Master title style</a:t>
            </a:r>
          </a:p>
        </p:txBody>
      </p:sp>
      <p:sp>
        <p:nvSpPr>
          <p:cNvPr id="3" name="Content Placeholder 2"/>
          <p:cNvSpPr>
            <a:spLocks noGrp="1"/>
          </p:cNvSpPr>
          <p:nvPr>
            <p:ph idx="1"/>
          </p:nvPr>
        </p:nvSpPr>
        <p:spPr>
          <a:xfrm>
            <a:off x="825500" y="1311948"/>
            <a:ext cx="11117684" cy="5387432"/>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8" name="Straight Connector 7"/>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644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5274738"/>
            <a:ext cx="10363200" cy="1362075"/>
          </a:xfrm>
        </p:spPr>
        <p:txBody>
          <a:bodyPr anchor="t"/>
          <a:lstStyle>
            <a:lvl1pPr algn="l">
              <a:defRPr sz="4000" b="1" cap="all">
                <a:latin typeface="Arial"/>
                <a:cs typeface="Arial"/>
              </a:defRPr>
            </a:lvl1pPr>
          </a:lstStyle>
          <a:p>
            <a:r>
              <a:rPr lang="en-US" dirty="0"/>
              <a:t>Course Title</a:t>
            </a:r>
          </a:p>
        </p:txBody>
      </p:sp>
      <p:pic>
        <p:nvPicPr>
          <p:cNvPr id="4" name="Picture 3">
            <a:extLst>
              <a:ext uri="{FF2B5EF4-FFF2-40B4-BE49-F238E27FC236}">
                <a16:creationId xmlns:a16="http://schemas.microsoft.com/office/drawing/2014/main" id="{5C616089-CB41-D84F-8316-E194CA384B37}"/>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29462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in_Section_Header">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8E56731-C546-F84C-A216-45000B2C6522}"/>
              </a:ext>
            </a:extLst>
          </p:cNvPr>
          <p:cNvGrpSpPr/>
          <p:nvPr userDrawn="1"/>
        </p:nvGrpSpPr>
        <p:grpSpPr>
          <a:xfrm>
            <a:off x="0" y="0"/>
            <a:ext cx="12192000" cy="5286796"/>
            <a:chOff x="0" y="0"/>
            <a:chExt cx="12192000" cy="5286796"/>
          </a:xfrm>
        </p:grpSpPr>
        <p:pic>
          <p:nvPicPr>
            <p:cNvPr id="4" name="Picture 3">
              <a:extLst>
                <a:ext uri="{FF2B5EF4-FFF2-40B4-BE49-F238E27FC236}">
                  <a16:creationId xmlns:a16="http://schemas.microsoft.com/office/drawing/2014/main" id="{5C616089-CB41-D84F-8316-E194CA384B37}"/>
                </a:ext>
              </a:extLst>
            </p:cNvPr>
            <p:cNvPicPr>
              <a:picLocks noChangeAspect="1"/>
            </p:cNvPicPr>
            <p:nvPr userDrawn="1"/>
          </p:nvPicPr>
          <p:blipFill>
            <a:blip r:embed="rId2"/>
            <a:stretch>
              <a:fillRect/>
            </a:stretch>
          </p:blipFill>
          <p:spPr>
            <a:xfrm>
              <a:off x="0" y="0"/>
              <a:ext cx="12192000" cy="5286796"/>
            </a:xfrm>
            <a:prstGeom prst="rect">
              <a:avLst/>
            </a:prstGeom>
          </p:spPr>
        </p:pic>
        <p:sp>
          <p:nvSpPr>
            <p:cNvPr id="3" name="Rectangle 2">
              <a:extLst>
                <a:ext uri="{FF2B5EF4-FFF2-40B4-BE49-F238E27FC236}">
                  <a16:creationId xmlns:a16="http://schemas.microsoft.com/office/drawing/2014/main" id="{ECBF0BDC-0DB4-4B4E-A579-8A6051055189}"/>
                </a:ext>
              </a:extLst>
            </p:cNvPr>
            <p:cNvSpPr/>
            <p:nvPr userDrawn="1"/>
          </p:nvSpPr>
          <p:spPr>
            <a:xfrm>
              <a:off x="1600200" y="2418347"/>
              <a:ext cx="8999621" cy="2189748"/>
            </a:xfrm>
            <a:prstGeom prst="rect">
              <a:avLst/>
            </a:prstGeom>
            <a:solidFill>
              <a:srgbClr val="C0272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0A0A4650-14C5-4B46-BDCC-61881C24384D}"/>
              </a:ext>
            </a:extLst>
          </p:cNvPr>
          <p:cNvSpPr>
            <a:spLocks noGrp="1"/>
          </p:cNvSpPr>
          <p:nvPr>
            <p:ph type="title"/>
          </p:nvPr>
        </p:nvSpPr>
        <p:spPr>
          <a:xfrm>
            <a:off x="1470991" y="2255922"/>
            <a:ext cx="9128830" cy="2352173"/>
          </a:xfrm>
        </p:spPr>
        <p:txBody>
          <a:bodyPr/>
          <a:lstStyle>
            <a:lvl1pPr>
              <a:defRPr>
                <a:solidFill>
                  <a:schemeClr val="bg1"/>
                </a:solidFill>
                <a:latin typeface="Montserrat" pitchFamily="2" charset="77"/>
              </a:defRPr>
            </a:lvl1pPr>
          </a:lstStyle>
          <a:p>
            <a:r>
              <a:rPr lang="en-US" dirty="0"/>
              <a:t>Click to edit Master title style</a:t>
            </a:r>
          </a:p>
        </p:txBody>
      </p:sp>
      <p:sp>
        <p:nvSpPr>
          <p:cNvPr id="12" name="Text Placeholder 11">
            <a:extLst>
              <a:ext uri="{FF2B5EF4-FFF2-40B4-BE49-F238E27FC236}">
                <a16:creationId xmlns:a16="http://schemas.microsoft.com/office/drawing/2014/main" id="{A8A5E94A-A7BB-DF43-BE27-16DD7CA8E724}"/>
              </a:ext>
            </a:extLst>
          </p:cNvPr>
          <p:cNvSpPr>
            <a:spLocks noGrp="1"/>
          </p:cNvSpPr>
          <p:nvPr>
            <p:ph type="body" sz="quarter" idx="10"/>
          </p:nvPr>
        </p:nvSpPr>
        <p:spPr>
          <a:xfrm>
            <a:off x="765175" y="4999038"/>
            <a:ext cx="10360152" cy="1362456"/>
          </a:xfrm>
        </p:spPr>
        <p:txBody>
          <a:bodyPr anchor="ctr" anchorCtr="1">
            <a:normAutofit/>
          </a:bodyPr>
          <a:lstStyle>
            <a:lvl1pPr marL="0" indent="0" algn="ctr">
              <a:buNone/>
              <a:defRPr b="1">
                <a:latin typeface="Arial" panose="020B0604020202020204" pitchFamily="34" charset="0"/>
                <a:cs typeface="Arial" panose="020B0604020202020204" pitchFamily="34" charset="0"/>
              </a:defRPr>
            </a:lvl1pPr>
            <a:lvl2pPr marL="457200" indent="0" algn="ctr">
              <a:buNone/>
              <a:defRPr b="1">
                <a:latin typeface="Arial" panose="020B0604020202020204" pitchFamily="34" charset="0"/>
                <a:cs typeface="Arial" panose="020B0604020202020204" pitchFamily="34" charset="0"/>
              </a:defRPr>
            </a:lvl2pPr>
            <a:lvl3pPr marL="914400" indent="0" algn="ctr">
              <a:buNone/>
              <a:defRPr>
                <a:latin typeface="Arial" panose="020B0604020202020204" pitchFamily="34" charset="0"/>
                <a:cs typeface="Arial" panose="020B0604020202020204" pitchFamily="34" charset="0"/>
              </a:defRPr>
            </a:lvl3pPr>
            <a:lvl4pPr marL="1371600" indent="0" algn="ctr">
              <a:buNone/>
              <a:defRPr>
                <a:latin typeface="Arial" panose="020B0604020202020204" pitchFamily="34" charset="0"/>
                <a:cs typeface="Arial" panose="020B0604020202020204" pitchFamily="34" charset="0"/>
              </a:defRPr>
            </a:lvl4pPr>
            <a:lvl5pPr marL="1828800" indent="0" algn="ctr">
              <a:buNone/>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908436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2" y="147636"/>
            <a:ext cx="11119104" cy="899918"/>
          </a:xfrm>
        </p:spPr>
        <p:txBody>
          <a:bodyPr/>
          <a:lstStyle>
            <a:lvl1pPr>
              <a:defRPr>
                <a:latin typeface="Montserrat" pitchFamily="2" charset="77"/>
                <a:cs typeface="Arial"/>
              </a:defRPr>
            </a:lvl1pPr>
          </a:lstStyle>
          <a:p>
            <a:r>
              <a:rPr lang="en-US" dirty="0"/>
              <a:t>Click to edit Master title style</a:t>
            </a:r>
          </a:p>
        </p:txBody>
      </p:sp>
      <p:sp>
        <p:nvSpPr>
          <p:cNvPr id="3" name="Content Placeholder 2"/>
          <p:cNvSpPr>
            <a:spLocks noGrp="1"/>
          </p:cNvSpPr>
          <p:nvPr>
            <p:ph sz="half" idx="1"/>
          </p:nvPr>
        </p:nvSpPr>
        <p:spPr>
          <a:xfrm>
            <a:off x="806450" y="1301559"/>
            <a:ext cx="5532120" cy="5385816"/>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9117" y="1301559"/>
            <a:ext cx="5530089" cy="5385816"/>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081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761130" cy="89991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21270" y="1535113"/>
            <a:ext cx="5386917"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21270" y="2174875"/>
            <a:ext cx="5386917"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5040" y="1535113"/>
            <a:ext cx="5389033"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05040" y="2174875"/>
            <a:ext cx="5389033"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11" name="Straight Connector 10"/>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279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7" name="Straight Connector 6"/>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
        <p:nvSpPr>
          <p:cNvPr id="5" name="Title 1">
            <a:extLst>
              <a:ext uri="{FF2B5EF4-FFF2-40B4-BE49-F238E27FC236}">
                <a16:creationId xmlns:a16="http://schemas.microsoft.com/office/drawing/2014/main" id="{6A539A66-0D8C-F841-831B-1A2C35520BBF}"/>
              </a:ext>
            </a:extLst>
          </p:cNvPr>
          <p:cNvSpPr>
            <a:spLocks noGrp="1"/>
          </p:cNvSpPr>
          <p:nvPr>
            <p:ph type="title"/>
          </p:nvPr>
        </p:nvSpPr>
        <p:spPr>
          <a:xfrm>
            <a:off x="825500" y="189970"/>
            <a:ext cx="11117684" cy="847195"/>
          </a:xfrm>
        </p:spPr>
        <p:txBody>
          <a:bodyPr/>
          <a:lstStyle>
            <a:lvl1pPr>
              <a:defRPr>
                <a:latin typeface="Montserrat" pitchFamily="2" charset="77"/>
                <a:cs typeface="Arial"/>
              </a:defRPr>
            </a:lvl1pPr>
          </a:lstStyle>
          <a:p>
            <a:r>
              <a:rPr lang="en-US" dirty="0"/>
              <a:t>Click to edit Master title style</a:t>
            </a:r>
          </a:p>
        </p:txBody>
      </p:sp>
    </p:spTree>
    <p:extLst>
      <p:ext uri="{BB962C8B-B14F-4D97-AF65-F5344CB8AC3E}">
        <p14:creationId xmlns:p14="http://schemas.microsoft.com/office/powerpoint/2010/main" val="39516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6" name="Straight Connector 5"/>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600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5648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651D66-C80A-954B-A038-45CCFA327C41}" type="slidenum">
              <a:rPr lang="en-US" smtClean="0"/>
              <a:t>‹#›</a:t>
            </a:fld>
            <a:endParaRPr lang="en-US"/>
          </a:p>
        </p:txBody>
      </p:sp>
    </p:spTree>
    <p:extLst>
      <p:ext uri="{BB962C8B-B14F-4D97-AF65-F5344CB8AC3E}">
        <p14:creationId xmlns:p14="http://schemas.microsoft.com/office/powerpoint/2010/main" val="1103816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bioweb.uwlax.edu/GenWeb/Molecular/Theory/PCR/pcr.htm" TargetMode="External"/><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hyperlink" Target="http://bioweb.uwlax.edu/GenWeb/Molecular/Theory/DNA_sequencing/dna_sequencing.ht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mailto:ACE-GLOBAL-ANNOUNCE@list.nih.gov"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mailto:poorani.subramanian@nih.gov"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hyperlink" Target="https://www.nature.com/scitable/topicpage/restriction-enzymes-545" TargetMode="Externa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3" Type="http://schemas.openxmlformats.org/officeDocument/2006/relationships/hyperlink" Target="http://bioinformatics.oxfordjournals.org/content/28/8/116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benchling.com/" TargetMode="External"/><Relationship Id="rId4" Type="http://schemas.openxmlformats.org/officeDocument/2006/relationships/hyperlink" Target="http://bioinformatics.oxfordjournals.org/"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benchling.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74669" y="5398020"/>
            <a:ext cx="10940224" cy="1225804"/>
          </a:xfrm>
        </p:spPr>
        <p:txBody>
          <a:bodyPr>
            <a:normAutofit/>
          </a:bodyPr>
          <a:lstStyle/>
          <a:p>
            <a:r>
              <a:rPr lang="en-US" b="1" dirty="0"/>
              <a:t>Introduction to Molecular Biology Operations</a:t>
            </a:r>
            <a:endParaRPr lang="en-US" b="1" dirty="0">
              <a:latin typeface="Arial"/>
              <a:cs typeface="Arial"/>
            </a:endParaRPr>
          </a:p>
        </p:txBody>
      </p:sp>
    </p:spTree>
    <p:extLst>
      <p:ext uri="{BB962C8B-B14F-4D97-AF65-F5344CB8AC3E}">
        <p14:creationId xmlns:p14="http://schemas.microsoft.com/office/powerpoint/2010/main" val="348169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5D4E8-F01B-0D41-842D-A65FEB0C9FAE}"/>
              </a:ext>
            </a:extLst>
          </p:cNvPr>
          <p:cNvSpPr>
            <a:spLocks noGrp="1"/>
          </p:cNvSpPr>
          <p:nvPr>
            <p:ph type="title"/>
          </p:nvPr>
        </p:nvSpPr>
        <p:spPr/>
        <p:txBody>
          <a:bodyPr/>
          <a:lstStyle/>
          <a:p>
            <a:r>
              <a:rPr lang="en-US" dirty="0"/>
              <a:t>Central Dogma of Molecular Biology</a:t>
            </a:r>
          </a:p>
        </p:txBody>
      </p:sp>
      <p:sp>
        <p:nvSpPr>
          <p:cNvPr id="3" name="Content Placeholder 2">
            <a:extLst>
              <a:ext uri="{FF2B5EF4-FFF2-40B4-BE49-F238E27FC236}">
                <a16:creationId xmlns:a16="http://schemas.microsoft.com/office/drawing/2014/main" id="{136F8CE3-5199-0449-BAAE-3587E2EFC774}"/>
              </a:ext>
            </a:extLst>
          </p:cNvPr>
          <p:cNvSpPr>
            <a:spLocks noGrp="1"/>
          </p:cNvSpPr>
          <p:nvPr>
            <p:ph idx="1"/>
          </p:nvPr>
        </p:nvSpPr>
        <p:spPr/>
        <p:txBody>
          <a:bodyPr/>
          <a:lstStyle/>
          <a:p>
            <a:r>
              <a:rPr lang="en-US" dirty="0"/>
              <a:t>Coined by Francis Crick in 1958</a:t>
            </a:r>
          </a:p>
          <a:p>
            <a:pPr marL="457200" lvl="1" indent="0">
              <a:buNone/>
            </a:pPr>
            <a:r>
              <a:rPr lang="en-US" sz="1800" dirty="0"/>
              <a:t>"The Central Dogma. This states that once 'information' has passed into protein it cannot get out again. In more detail, the transfer of information from nucleic acid to nucleic acid, or from nucleic acid to protein may be possible, but transfer from protein to protein, or from protein to nucleic acid is impossible. Information means here the precise determination of sequence, either of bases in the nucleic acid or of amino acid residues in the protein. "</a:t>
            </a:r>
          </a:p>
          <a:p>
            <a:pPr marL="457200" lvl="1" indent="0">
              <a:buNone/>
            </a:pPr>
            <a:endParaRPr lang="en-US" sz="1800" dirty="0"/>
          </a:p>
        </p:txBody>
      </p:sp>
      <p:graphicFrame>
        <p:nvGraphicFramePr>
          <p:cNvPr id="5" name="Table 4">
            <a:extLst>
              <a:ext uri="{FF2B5EF4-FFF2-40B4-BE49-F238E27FC236}">
                <a16:creationId xmlns:a16="http://schemas.microsoft.com/office/drawing/2014/main" id="{4A9FFBEB-84D6-A84B-9729-D4CA0870DE11}"/>
              </a:ext>
            </a:extLst>
          </p:cNvPr>
          <p:cNvGraphicFramePr>
            <a:graphicFrameLocks noGrp="1"/>
          </p:cNvGraphicFramePr>
          <p:nvPr>
            <p:extLst>
              <p:ext uri="{D42A27DB-BD31-4B8C-83A1-F6EECF244321}">
                <p14:modId xmlns:p14="http://schemas.microsoft.com/office/powerpoint/2010/main" val="1128638889"/>
              </p:ext>
            </p:extLst>
          </p:nvPr>
        </p:nvGraphicFramePr>
        <p:xfrm>
          <a:off x="927100" y="3688164"/>
          <a:ext cx="6083301" cy="2795052"/>
        </p:xfrm>
        <a:graphic>
          <a:graphicData uri="http://schemas.openxmlformats.org/drawingml/2006/table">
            <a:tbl>
              <a:tblPr/>
              <a:tblGrid>
                <a:gridCol w="2027767">
                  <a:extLst>
                    <a:ext uri="{9D8B030D-6E8A-4147-A177-3AD203B41FA5}">
                      <a16:colId xmlns:a16="http://schemas.microsoft.com/office/drawing/2014/main" val="1732006121"/>
                    </a:ext>
                  </a:extLst>
                </a:gridCol>
                <a:gridCol w="2027767">
                  <a:extLst>
                    <a:ext uri="{9D8B030D-6E8A-4147-A177-3AD203B41FA5}">
                      <a16:colId xmlns:a16="http://schemas.microsoft.com/office/drawing/2014/main" val="1758585699"/>
                    </a:ext>
                  </a:extLst>
                </a:gridCol>
                <a:gridCol w="2027767">
                  <a:extLst>
                    <a:ext uri="{9D8B030D-6E8A-4147-A177-3AD203B41FA5}">
                      <a16:colId xmlns:a16="http://schemas.microsoft.com/office/drawing/2014/main" val="1693788828"/>
                    </a:ext>
                  </a:extLst>
                </a:gridCol>
              </a:tblGrid>
              <a:tr h="538743">
                <a:tc gridSpan="3">
                  <a:txBody>
                    <a:bodyPr/>
                    <a:lstStyle/>
                    <a:p>
                      <a:r>
                        <a:rPr lang="en-US" b="0" i="0" dirty="0">
                          <a:latin typeface="Arial" panose="020B0604020202020204" pitchFamily="34" charset="0"/>
                          <a:cs typeface="Arial" panose="020B0604020202020204" pitchFamily="34" charset="0"/>
                        </a:rPr>
                        <a:t>Table of the three classes of information transfer suggested by the dogma </a:t>
                      </a:r>
                    </a:p>
                  </a:txBody>
                  <a:tcPr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50619394"/>
                  </a:ext>
                </a:extLst>
              </a:tr>
              <a:tr h="538743">
                <a:tc>
                  <a:txBody>
                    <a:bodyPr/>
                    <a:lstStyle/>
                    <a:p>
                      <a:r>
                        <a:rPr lang="en-US" b="1" i="0">
                          <a:latin typeface="Arial" panose="020B0604020202020204" pitchFamily="34" charset="0"/>
                          <a:cs typeface="Arial" panose="020B0604020202020204" pitchFamily="34" charset="0"/>
                        </a:rPr>
                        <a:t>General</a:t>
                      </a:r>
                    </a:p>
                  </a:txBody>
                  <a:tcPr anchor="ctr">
                    <a:lnL>
                      <a:noFill/>
                    </a:lnL>
                    <a:lnR>
                      <a:noFill/>
                    </a:lnR>
                    <a:lnB>
                      <a:noFill/>
                    </a:lnB>
                  </a:tcPr>
                </a:tc>
                <a:tc>
                  <a:txBody>
                    <a:bodyPr/>
                    <a:lstStyle/>
                    <a:p>
                      <a:r>
                        <a:rPr lang="en-US" b="1" i="0">
                          <a:latin typeface="Arial" panose="020B0604020202020204" pitchFamily="34" charset="0"/>
                          <a:cs typeface="Arial" panose="020B0604020202020204" pitchFamily="34" charset="0"/>
                        </a:rPr>
                        <a:t>Special</a:t>
                      </a:r>
                    </a:p>
                  </a:txBody>
                  <a:tcPr anchor="ctr">
                    <a:lnL>
                      <a:noFill/>
                    </a:lnL>
                    <a:lnR>
                      <a:noFill/>
                    </a:lnR>
                    <a:lnT>
                      <a:noFill/>
                    </a:lnT>
                    <a:lnB>
                      <a:noFill/>
                    </a:lnB>
                  </a:tcPr>
                </a:tc>
                <a:tc>
                  <a:txBody>
                    <a:bodyPr/>
                    <a:lstStyle/>
                    <a:p>
                      <a:r>
                        <a:rPr lang="en-US" b="1" i="0" dirty="0">
                          <a:latin typeface="Arial" panose="020B0604020202020204" pitchFamily="34" charset="0"/>
                          <a:cs typeface="Arial" panose="020B0604020202020204" pitchFamily="34" charset="0"/>
                        </a:rPr>
                        <a:t>Unknown </a:t>
                      </a:r>
                    </a:p>
                  </a:txBody>
                  <a:tcPr anchor="ctr">
                    <a:lnL>
                      <a:noFill/>
                    </a:lnL>
                    <a:lnR>
                      <a:noFill/>
                    </a:lnR>
                    <a:lnT>
                      <a:noFill/>
                    </a:lnT>
                    <a:lnB>
                      <a:noFill/>
                    </a:lnB>
                  </a:tcPr>
                </a:tc>
                <a:extLst>
                  <a:ext uri="{0D108BD9-81ED-4DB2-BD59-A6C34878D82A}">
                    <a16:rowId xmlns:a16="http://schemas.microsoft.com/office/drawing/2014/main" val="3678610842"/>
                  </a:ext>
                </a:extLst>
              </a:tr>
              <a:tr h="538743">
                <a:tc>
                  <a:txBody>
                    <a:bodyPr/>
                    <a:lstStyle/>
                    <a:p>
                      <a:r>
                        <a:rPr lang="en-US" b="0" i="0">
                          <a:latin typeface="Arial" panose="020B0604020202020204" pitchFamily="34" charset="0"/>
                          <a:cs typeface="Arial" panose="020B0604020202020204" pitchFamily="34" charset="0"/>
                        </a:rPr>
                        <a:t>DNA → DNA</a:t>
                      </a:r>
                    </a:p>
                  </a:txBody>
                  <a:tcPr anchor="ctr">
                    <a:lnL>
                      <a:noFill/>
                    </a:lnL>
                    <a:lnR>
                      <a:noFill/>
                    </a:lnR>
                    <a:lnT>
                      <a:noFill/>
                    </a:lnT>
                    <a:lnB>
                      <a:noFill/>
                    </a:lnB>
                  </a:tcPr>
                </a:tc>
                <a:tc>
                  <a:txBody>
                    <a:bodyPr/>
                    <a:lstStyle/>
                    <a:p>
                      <a:r>
                        <a:rPr lang="en-US" b="0" i="0" dirty="0">
                          <a:latin typeface="Arial" panose="020B0604020202020204" pitchFamily="34" charset="0"/>
                          <a:cs typeface="Arial" panose="020B0604020202020204" pitchFamily="34" charset="0"/>
                        </a:rPr>
                        <a:t>RNA → DNA</a:t>
                      </a:r>
                    </a:p>
                  </a:txBody>
                  <a:tcPr anchor="ctr">
                    <a:lnL>
                      <a:noFill/>
                    </a:lnL>
                    <a:lnR>
                      <a:noFill/>
                    </a:lnR>
                    <a:lnT>
                      <a:noFill/>
                    </a:lnT>
                    <a:lnB>
                      <a:noFill/>
                    </a:lnB>
                  </a:tcPr>
                </a:tc>
                <a:tc>
                  <a:txBody>
                    <a:bodyPr/>
                    <a:lstStyle/>
                    <a:p>
                      <a:r>
                        <a:rPr lang="en-US" b="0" i="0" dirty="0">
                          <a:latin typeface="Arial" panose="020B0604020202020204" pitchFamily="34" charset="0"/>
                          <a:cs typeface="Arial" panose="020B0604020202020204" pitchFamily="34" charset="0"/>
                        </a:rPr>
                        <a:t>protein → DNA </a:t>
                      </a:r>
                    </a:p>
                  </a:txBody>
                  <a:tcPr anchor="ctr">
                    <a:lnL>
                      <a:noFill/>
                    </a:lnL>
                    <a:lnR>
                      <a:noFill/>
                    </a:lnR>
                    <a:lnT>
                      <a:noFill/>
                    </a:lnT>
                    <a:lnB>
                      <a:noFill/>
                    </a:lnB>
                  </a:tcPr>
                </a:tc>
                <a:extLst>
                  <a:ext uri="{0D108BD9-81ED-4DB2-BD59-A6C34878D82A}">
                    <a16:rowId xmlns:a16="http://schemas.microsoft.com/office/drawing/2014/main" val="1667636765"/>
                  </a:ext>
                </a:extLst>
              </a:tr>
              <a:tr h="538743">
                <a:tc>
                  <a:txBody>
                    <a:bodyPr/>
                    <a:lstStyle/>
                    <a:p>
                      <a:r>
                        <a:rPr lang="en-US" b="0" i="0" dirty="0">
                          <a:latin typeface="Arial" panose="020B0604020202020204" pitchFamily="34" charset="0"/>
                          <a:cs typeface="Arial" panose="020B0604020202020204" pitchFamily="34" charset="0"/>
                        </a:rPr>
                        <a:t>DNA → RNA</a:t>
                      </a:r>
                    </a:p>
                  </a:txBody>
                  <a:tcPr anchor="ctr">
                    <a:lnL>
                      <a:noFill/>
                    </a:lnL>
                    <a:lnR>
                      <a:noFill/>
                    </a:lnR>
                    <a:lnT>
                      <a:noFill/>
                    </a:lnT>
                    <a:lnB>
                      <a:noFill/>
                    </a:lnB>
                  </a:tcPr>
                </a:tc>
                <a:tc>
                  <a:txBody>
                    <a:bodyPr/>
                    <a:lstStyle/>
                    <a:p>
                      <a:r>
                        <a:rPr lang="en-US" b="0" i="0" dirty="0">
                          <a:latin typeface="Arial" panose="020B0604020202020204" pitchFamily="34" charset="0"/>
                          <a:cs typeface="Arial" panose="020B0604020202020204" pitchFamily="34" charset="0"/>
                        </a:rPr>
                        <a:t>RNA → RNA</a:t>
                      </a:r>
                    </a:p>
                  </a:txBody>
                  <a:tcPr anchor="ctr">
                    <a:lnL>
                      <a:noFill/>
                    </a:lnL>
                    <a:lnR>
                      <a:noFill/>
                    </a:lnR>
                    <a:lnT>
                      <a:noFill/>
                    </a:lnT>
                    <a:lnB>
                      <a:noFill/>
                    </a:lnB>
                  </a:tcPr>
                </a:tc>
                <a:tc>
                  <a:txBody>
                    <a:bodyPr/>
                    <a:lstStyle/>
                    <a:p>
                      <a:r>
                        <a:rPr lang="en-US" b="0" i="0" dirty="0">
                          <a:latin typeface="Arial" panose="020B0604020202020204" pitchFamily="34" charset="0"/>
                          <a:cs typeface="Arial" panose="020B0604020202020204" pitchFamily="34" charset="0"/>
                        </a:rPr>
                        <a:t>protein → RNA </a:t>
                      </a:r>
                    </a:p>
                  </a:txBody>
                  <a:tcPr anchor="ctr">
                    <a:lnL>
                      <a:noFill/>
                    </a:lnL>
                    <a:lnR>
                      <a:noFill/>
                    </a:lnR>
                    <a:lnT>
                      <a:noFill/>
                    </a:lnT>
                    <a:lnB>
                      <a:noFill/>
                    </a:lnB>
                  </a:tcPr>
                </a:tc>
                <a:extLst>
                  <a:ext uri="{0D108BD9-81ED-4DB2-BD59-A6C34878D82A}">
                    <a16:rowId xmlns:a16="http://schemas.microsoft.com/office/drawing/2014/main" val="2545562257"/>
                  </a:ext>
                </a:extLst>
              </a:tr>
              <a:tr h="538743">
                <a:tc>
                  <a:txBody>
                    <a:bodyPr/>
                    <a:lstStyle/>
                    <a:p>
                      <a:r>
                        <a:rPr lang="en-US" b="0" i="0">
                          <a:latin typeface="Arial" panose="020B0604020202020204" pitchFamily="34" charset="0"/>
                          <a:cs typeface="Arial" panose="020B0604020202020204" pitchFamily="34" charset="0"/>
                        </a:rPr>
                        <a:t>RNA → protein</a:t>
                      </a:r>
                    </a:p>
                  </a:txBody>
                  <a:tcPr anchor="ctr">
                    <a:lnL>
                      <a:noFill/>
                    </a:lnL>
                    <a:lnR>
                      <a:noFill/>
                    </a:lnR>
                    <a:lnT>
                      <a:noFill/>
                    </a:lnT>
                    <a:lnB>
                      <a:noFill/>
                    </a:lnB>
                  </a:tcPr>
                </a:tc>
                <a:tc>
                  <a:txBody>
                    <a:bodyPr/>
                    <a:lstStyle/>
                    <a:p>
                      <a:r>
                        <a:rPr lang="en-US" b="0" i="0" dirty="0">
                          <a:latin typeface="Arial" panose="020B0604020202020204" pitchFamily="34" charset="0"/>
                          <a:cs typeface="Arial" panose="020B0604020202020204" pitchFamily="34" charset="0"/>
                        </a:rPr>
                        <a:t>DNA → protein</a:t>
                      </a:r>
                    </a:p>
                  </a:txBody>
                  <a:tcPr anchor="ctr">
                    <a:lnL>
                      <a:noFill/>
                    </a:lnL>
                    <a:lnR>
                      <a:noFill/>
                    </a:lnR>
                    <a:lnT>
                      <a:noFill/>
                    </a:lnT>
                    <a:lnB>
                      <a:noFill/>
                    </a:lnB>
                  </a:tcPr>
                </a:tc>
                <a:tc>
                  <a:txBody>
                    <a:bodyPr/>
                    <a:lstStyle/>
                    <a:p>
                      <a:r>
                        <a:rPr lang="en-US" b="0" i="0" dirty="0">
                          <a:latin typeface="Arial" panose="020B0604020202020204" pitchFamily="34" charset="0"/>
                          <a:cs typeface="Arial" panose="020B0604020202020204" pitchFamily="34" charset="0"/>
                        </a:rPr>
                        <a:t>protein → protein </a:t>
                      </a:r>
                    </a:p>
                  </a:txBody>
                  <a:tcPr anchor="ctr">
                    <a:lnL>
                      <a:noFill/>
                    </a:lnL>
                    <a:lnR>
                      <a:noFill/>
                    </a:lnR>
                    <a:lnT>
                      <a:noFill/>
                    </a:lnT>
                    <a:lnB>
                      <a:noFill/>
                    </a:lnB>
                  </a:tcPr>
                </a:tc>
                <a:extLst>
                  <a:ext uri="{0D108BD9-81ED-4DB2-BD59-A6C34878D82A}">
                    <a16:rowId xmlns:a16="http://schemas.microsoft.com/office/drawing/2014/main" val="3456548974"/>
                  </a:ext>
                </a:extLst>
              </a:tr>
            </a:tbl>
          </a:graphicData>
        </a:graphic>
      </p:graphicFrame>
    </p:spTree>
    <p:extLst>
      <p:ext uri="{BB962C8B-B14F-4D97-AF65-F5344CB8AC3E}">
        <p14:creationId xmlns:p14="http://schemas.microsoft.com/office/powerpoint/2010/main" val="3104283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678F1-8DC3-794E-98C2-029A1AE09620}"/>
              </a:ext>
            </a:extLst>
          </p:cNvPr>
          <p:cNvSpPr>
            <a:spLocks noGrp="1"/>
          </p:cNvSpPr>
          <p:nvPr>
            <p:ph type="title"/>
          </p:nvPr>
        </p:nvSpPr>
        <p:spPr/>
        <p:txBody>
          <a:bodyPr/>
          <a:lstStyle/>
          <a:p>
            <a:r>
              <a:rPr lang="en-US" dirty="0"/>
              <a:t>Replication and PCR</a:t>
            </a:r>
          </a:p>
        </p:txBody>
      </p:sp>
      <p:sp>
        <p:nvSpPr>
          <p:cNvPr id="3" name="Text Placeholder 2">
            <a:extLst>
              <a:ext uri="{FF2B5EF4-FFF2-40B4-BE49-F238E27FC236}">
                <a16:creationId xmlns:a16="http://schemas.microsoft.com/office/drawing/2014/main" id="{F6C3995A-6394-EF43-B77D-ECAD0A339BD5}"/>
              </a:ext>
            </a:extLst>
          </p:cNvPr>
          <p:cNvSpPr>
            <a:spLocks noGrp="1"/>
          </p:cNvSpPr>
          <p:nvPr>
            <p:ph type="body" sz="quarter" idx="10"/>
          </p:nvPr>
        </p:nvSpPr>
        <p:spPr/>
        <p:txBody>
          <a:bodyPr/>
          <a:lstStyle/>
          <a:p>
            <a:r>
              <a:rPr lang="en-US" dirty="0"/>
              <a:t>Primer Design</a:t>
            </a:r>
          </a:p>
        </p:txBody>
      </p:sp>
    </p:spTree>
    <p:extLst>
      <p:ext uri="{BB962C8B-B14F-4D97-AF65-F5344CB8AC3E}">
        <p14:creationId xmlns:p14="http://schemas.microsoft.com/office/powerpoint/2010/main" val="397585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D6DF-7515-3B4E-816D-A9212C4AE0D1}"/>
              </a:ext>
            </a:extLst>
          </p:cNvPr>
          <p:cNvSpPr>
            <a:spLocks noGrp="1"/>
          </p:cNvSpPr>
          <p:nvPr>
            <p:ph type="title"/>
          </p:nvPr>
        </p:nvSpPr>
        <p:spPr/>
        <p:txBody>
          <a:bodyPr/>
          <a:lstStyle/>
          <a:p>
            <a:r>
              <a:rPr lang="en-US" dirty="0"/>
              <a:t>DNA replication</a:t>
            </a:r>
          </a:p>
        </p:txBody>
      </p:sp>
      <p:pic>
        <p:nvPicPr>
          <p:cNvPr id="5" name="Content Placeholder 4">
            <a:extLst>
              <a:ext uri="{FF2B5EF4-FFF2-40B4-BE49-F238E27FC236}">
                <a16:creationId xmlns:a16="http://schemas.microsoft.com/office/drawing/2014/main" id="{CCFFF6DA-7406-DF44-B53D-F263CBE5EEFE}"/>
              </a:ext>
            </a:extLst>
          </p:cNvPr>
          <p:cNvPicPr>
            <a:picLocks noGrp="1" noChangeAspect="1"/>
          </p:cNvPicPr>
          <p:nvPr>
            <p:ph idx="1"/>
          </p:nvPr>
        </p:nvPicPr>
        <p:blipFill>
          <a:blip r:embed="rId3"/>
          <a:stretch>
            <a:fillRect/>
          </a:stretch>
        </p:blipFill>
        <p:spPr>
          <a:xfrm>
            <a:off x="5101642" y="1452562"/>
            <a:ext cx="4994858" cy="2670518"/>
          </a:xfrm>
        </p:spPr>
      </p:pic>
      <p:pic>
        <p:nvPicPr>
          <p:cNvPr id="7" name="Picture 6">
            <a:extLst>
              <a:ext uri="{FF2B5EF4-FFF2-40B4-BE49-F238E27FC236}">
                <a16:creationId xmlns:a16="http://schemas.microsoft.com/office/drawing/2014/main" id="{7E1C0BD2-05F9-5B4E-8AB2-EC22F62CC187}"/>
              </a:ext>
            </a:extLst>
          </p:cNvPr>
          <p:cNvPicPr>
            <a:picLocks noChangeAspect="1"/>
          </p:cNvPicPr>
          <p:nvPr/>
        </p:nvPicPr>
        <p:blipFill>
          <a:blip r:embed="rId4"/>
          <a:stretch>
            <a:fillRect/>
          </a:stretch>
        </p:blipFill>
        <p:spPr>
          <a:xfrm>
            <a:off x="934645" y="1155700"/>
            <a:ext cx="3771987" cy="5702300"/>
          </a:xfrm>
          <a:prstGeom prst="rect">
            <a:avLst/>
          </a:prstGeom>
        </p:spPr>
      </p:pic>
      <p:sp>
        <p:nvSpPr>
          <p:cNvPr id="8" name="TextBox 7">
            <a:extLst>
              <a:ext uri="{FF2B5EF4-FFF2-40B4-BE49-F238E27FC236}">
                <a16:creationId xmlns:a16="http://schemas.microsoft.com/office/drawing/2014/main" id="{64A374FA-9136-F645-A38A-BA3EB970112D}"/>
              </a:ext>
            </a:extLst>
          </p:cNvPr>
          <p:cNvSpPr txBox="1"/>
          <p:nvPr/>
        </p:nvSpPr>
        <p:spPr>
          <a:xfrm>
            <a:off x="5638800" y="4584700"/>
            <a:ext cx="6304384" cy="2082800"/>
          </a:xfrm>
          <a:prstGeom prst="rect">
            <a:avLst/>
          </a:prstGeom>
          <a:noFill/>
        </p:spPr>
        <p:txBody>
          <a:bodyPr wrap="square" rtlCol="0">
            <a:normAutofit fontScale="70000" lnSpcReduction="20000"/>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always need a template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can only add nucleotides to the 3' end of a DNA strand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can't start making a DNA chain from scratch, but require a pre-existing chain or short stretch of nucleotides called a </a:t>
            </a:r>
            <a:r>
              <a:rPr lang="en-US" sz="2400" b="1" dirty="0">
                <a:solidFill>
                  <a:srgbClr val="C00000"/>
                </a:solidFill>
                <a:latin typeface="Arial" panose="020B0604020202020204" pitchFamily="34" charset="0"/>
                <a:cs typeface="Arial" panose="020B0604020202020204" pitchFamily="34" charset="0"/>
              </a:rPr>
              <a:t>primer</a:t>
            </a:r>
            <a:endParaRPr lang="en-US" sz="2400" dirty="0">
              <a:solidFill>
                <a:srgbClr val="C0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cs typeface="Arial" panose="020B0604020202020204" pitchFamily="34" charset="0"/>
              </a:rPr>
              <a:t>proofread</a:t>
            </a:r>
            <a:r>
              <a:rPr lang="en-US" sz="2400" dirty="0">
                <a:latin typeface="Arial" panose="020B0604020202020204" pitchFamily="34" charset="0"/>
                <a:cs typeface="Arial" panose="020B0604020202020204" pitchFamily="34" charset="0"/>
              </a:rPr>
              <a:t>, or check their work, removing the vast majority of "wrong" nucleotides that are accidentally added to the chain</a:t>
            </a:r>
          </a:p>
          <a:p>
            <a:pPr algn="l"/>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93CEC631-FC60-174F-8B21-FFB50369BB67}"/>
              </a:ext>
            </a:extLst>
          </p:cNvPr>
          <p:cNvSpPr txBox="1"/>
          <p:nvPr/>
        </p:nvSpPr>
        <p:spPr>
          <a:xfrm>
            <a:off x="7599071" y="6545566"/>
            <a:ext cx="4546600" cy="312434"/>
          </a:xfrm>
          <a:prstGeom prst="rect">
            <a:avLst/>
          </a:prstGeom>
          <a:noFill/>
        </p:spPr>
        <p:txBody>
          <a:bodyPr wrap="none" rtlCol="0">
            <a:normAutofit/>
          </a:bodyPr>
          <a:lstStyle/>
          <a:p>
            <a:pPr algn="r"/>
            <a:r>
              <a:rPr lang="en-US" sz="1400" dirty="0">
                <a:latin typeface="Arial" panose="020B0604020202020204" pitchFamily="34" charset="0"/>
                <a:cs typeface="Arial" panose="020B0604020202020204" pitchFamily="34" charset="0"/>
              </a:rPr>
              <a:t>figures from Khan Academy </a:t>
            </a:r>
          </a:p>
        </p:txBody>
      </p:sp>
    </p:spTree>
    <p:extLst>
      <p:ext uri="{BB962C8B-B14F-4D97-AF65-F5344CB8AC3E}">
        <p14:creationId xmlns:p14="http://schemas.microsoft.com/office/powerpoint/2010/main" val="3018960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B2390C3-F927-9848-8D64-B3072502E7FE}"/>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dirty="0"/>
              <a:t>PCR Amplification</a:t>
            </a:r>
          </a:p>
        </p:txBody>
      </p:sp>
      <p:sp>
        <p:nvSpPr>
          <p:cNvPr id="18435" name="Rectangle 3" descr="Rectangle: Click to edit Master text styles&#13;&#10;Second level&#13;&#10;Third level&#13;&#10;Fourth level&#13;&#10;Fifth level">
            <a:extLst>
              <a:ext uri="{FF2B5EF4-FFF2-40B4-BE49-F238E27FC236}">
                <a16:creationId xmlns:a16="http://schemas.microsoft.com/office/drawing/2014/main" id="{BC986433-28D7-5F4E-992A-3485AD1082A6}"/>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eaLnBrk="1" hangingPunct="1"/>
            <a:r>
              <a:rPr lang="en-US" altLang="en-US" sz="2800" dirty="0"/>
              <a:t>PCR – </a:t>
            </a:r>
            <a:r>
              <a:rPr lang="en-US" altLang="en-US" sz="2800" dirty="0">
                <a:solidFill>
                  <a:srgbClr val="C00000"/>
                </a:solidFill>
              </a:rPr>
              <a:t>polymerase chain reaction </a:t>
            </a:r>
            <a:r>
              <a:rPr lang="en-US" altLang="en-US" sz="2800" dirty="0"/>
              <a:t>is a method to amplify large quantities of a DNA covering a specific sequence.</a:t>
            </a:r>
          </a:p>
          <a:p>
            <a:pPr eaLnBrk="1" hangingPunct="1">
              <a:buFont typeface="Wingdings" pitchFamily="2" charset="2"/>
              <a:buNone/>
            </a:pPr>
            <a:endParaRPr lang="en-US" altLang="en-US" sz="2800" dirty="0"/>
          </a:p>
        </p:txBody>
      </p:sp>
      <p:sp>
        <p:nvSpPr>
          <p:cNvPr id="18436" name="Rectangle 5">
            <a:extLst>
              <a:ext uri="{FF2B5EF4-FFF2-40B4-BE49-F238E27FC236}">
                <a16:creationId xmlns:a16="http://schemas.microsoft.com/office/drawing/2014/main" id="{B5F9D581-9470-5846-A1B5-E90820418F9D}"/>
              </a:ext>
            </a:extLst>
          </p:cNvPr>
          <p:cNvSpPr>
            <a:spLocks noChangeArrowheads="1"/>
          </p:cNvSpPr>
          <p:nvPr/>
        </p:nvSpPr>
        <p:spPr bwMode="auto">
          <a:xfrm>
            <a:off x="1524000" y="266541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18437" name="Rectangle 6">
            <a:extLst>
              <a:ext uri="{FF2B5EF4-FFF2-40B4-BE49-F238E27FC236}">
                <a16:creationId xmlns:a16="http://schemas.microsoft.com/office/drawing/2014/main" id="{1F6596D8-DDA5-3648-9F34-DB780BC3E1DE}"/>
              </a:ext>
            </a:extLst>
          </p:cNvPr>
          <p:cNvSpPr>
            <a:spLocks noChangeArrowheads="1"/>
          </p:cNvSpPr>
          <p:nvPr/>
        </p:nvSpPr>
        <p:spPr bwMode="auto">
          <a:xfrm>
            <a:off x="1524000" y="3490914"/>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sz="1600" b="1">
              <a:latin typeface="Times New Roman" panose="02020603050405020304" pitchFamily="18" charset="0"/>
            </a:endParaRPr>
          </a:p>
          <a:p>
            <a:endParaRPr lang="en-US" altLang="en-US">
              <a:latin typeface="Times New Roman" panose="02020603050405020304" pitchFamily="18" charset="0"/>
            </a:endParaRPr>
          </a:p>
        </p:txBody>
      </p:sp>
      <p:pic>
        <p:nvPicPr>
          <p:cNvPr id="18438" name="Picture 4" descr="fig14_07">
            <a:extLst>
              <a:ext uri="{FF2B5EF4-FFF2-40B4-BE49-F238E27FC236}">
                <a16:creationId xmlns:a16="http://schemas.microsoft.com/office/drawing/2014/main" id="{78372215-F823-7941-8F33-A1A5D1693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2667000"/>
            <a:ext cx="6804025" cy="396875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641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5" descr="imageDFM">
            <a:extLst>
              <a:ext uri="{FF2B5EF4-FFF2-40B4-BE49-F238E27FC236}">
                <a16:creationId xmlns:a16="http://schemas.microsoft.com/office/drawing/2014/main" id="{9EF3A982-3CE7-D043-ABE3-87B6F1187E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14" y="4349750"/>
            <a:ext cx="46196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6">
            <a:extLst>
              <a:ext uri="{FF2B5EF4-FFF2-40B4-BE49-F238E27FC236}">
                <a16:creationId xmlns:a16="http://schemas.microsoft.com/office/drawing/2014/main" id="{C8541FE3-5651-8847-9635-410B082C2CC4}"/>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ctr"/>
            <a:r>
              <a:rPr lang="en-US" altLang="zh-TW" dirty="0">
                <a:ea typeface="PMingLiU" panose="02020500000000000000" pitchFamily="18" charset="-120"/>
              </a:rPr>
              <a:t>How do we design a primer?</a:t>
            </a:r>
          </a:p>
        </p:txBody>
      </p:sp>
      <p:sp>
        <p:nvSpPr>
          <p:cNvPr id="151559" name="Rectangle 7">
            <a:extLst>
              <a:ext uri="{FF2B5EF4-FFF2-40B4-BE49-F238E27FC236}">
                <a16:creationId xmlns:a16="http://schemas.microsoft.com/office/drawing/2014/main" id="{50CD6552-6AF4-C043-914C-08B729BE05E3}"/>
              </a:ext>
            </a:extLst>
          </p:cNvPr>
          <p:cNvSpPr>
            <a:spLocks noChangeArrowheads="1"/>
          </p:cNvSpPr>
          <p:nvPr/>
        </p:nvSpPr>
        <p:spPr bwMode="auto">
          <a:xfrm>
            <a:off x="2417764" y="2263687"/>
            <a:ext cx="8097837" cy="1200329"/>
          </a:xfrm>
          <a:prstGeom prst="rect">
            <a:avLst/>
          </a:prstGeom>
          <a:noFill/>
          <a:ln w="12700" cap="sq">
            <a:noFill/>
            <a:miter lim="800000"/>
            <a:headEnd type="none" w="sm" len="sm"/>
            <a:tailEnd type="none" w="sm" len="sm"/>
          </a:ln>
          <a:effectLst/>
        </p:spPr>
        <p:txBody>
          <a:bodyPr anchor="ctr">
            <a:spAutoFit/>
          </a:bodyPr>
          <a:lstStyle/>
          <a:p>
            <a:pPr eaLnBrk="0" hangingPunct="0">
              <a:defRPr/>
            </a:pPr>
            <a:r>
              <a:rPr lang="en-US" altLang="zh-TW" dirty="0"/>
              <a:t>A primer is a short synthetic </a:t>
            </a:r>
            <a:r>
              <a:rPr lang="en-US" altLang="zh-TW" dirty="0" err="1"/>
              <a:t>oligonucleotide</a:t>
            </a:r>
            <a:r>
              <a:rPr lang="en-US" altLang="zh-TW" dirty="0"/>
              <a:t> which is used in many molecular techniques from </a:t>
            </a:r>
            <a:r>
              <a:rPr lang="en-US" altLang="zh-TW" dirty="0">
                <a:hlinkClick r:id="rId3"/>
              </a:rPr>
              <a:t>PCR</a:t>
            </a:r>
            <a:r>
              <a:rPr lang="en-US" altLang="zh-TW" dirty="0"/>
              <a:t> to </a:t>
            </a:r>
            <a:r>
              <a:rPr lang="en-US" altLang="zh-TW" dirty="0">
                <a:hlinkClick r:id="rId4"/>
              </a:rPr>
              <a:t>DNA sequencing</a:t>
            </a:r>
            <a:r>
              <a:rPr lang="en-US" altLang="zh-TW" dirty="0"/>
              <a:t>.  These primers are designed to have a sequence which is the reverse complement of a region of template or target DNA to which we wish the primer to anneal. </a:t>
            </a:r>
            <a:r>
              <a:rPr lang="en-US" altLang="zh-TW" dirty="0">
                <a:effectLst>
                  <a:outerShdw blurRad="38100" dist="38100" dir="2700000" algn="tl">
                    <a:srgbClr val="000000"/>
                  </a:outerShdw>
                </a:effectLst>
              </a:rPr>
              <a:t> </a:t>
            </a:r>
          </a:p>
        </p:txBody>
      </p:sp>
    </p:spTree>
    <p:extLst>
      <p:ext uri="{BB962C8B-B14F-4D97-AF65-F5344CB8AC3E}">
        <p14:creationId xmlns:p14="http://schemas.microsoft.com/office/powerpoint/2010/main" val="66486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B5FF8-7DA9-574C-9480-355643F80D9A}"/>
              </a:ext>
            </a:extLst>
          </p:cNvPr>
          <p:cNvSpPr>
            <a:spLocks noGrp="1"/>
          </p:cNvSpPr>
          <p:nvPr>
            <p:ph type="title"/>
          </p:nvPr>
        </p:nvSpPr>
        <p:spPr/>
        <p:txBody>
          <a:bodyPr/>
          <a:lstStyle/>
          <a:p>
            <a:r>
              <a:rPr lang="en-US" dirty="0"/>
              <a:t>Primer Design Demo</a:t>
            </a:r>
          </a:p>
        </p:txBody>
      </p:sp>
      <p:sp>
        <p:nvSpPr>
          <p:cNvPr id="3" name="Content Placeholder 2">
            <a:extLst>
              <a:ext uri="{FF2B5EF4-FFF2-40B4-BE49-F238E27FC236}">
                <a16:creationId xmlns:a16="http://schemas.microsoft.com/office/drawing/2014/main" id="{8447B816-21C2-784A-BFD7-B39A25920CBF}"/>
              </a:ext>
            </a:extLst>
          </p:cNvPr>
          <p:cNvSpPr>
            <a:spLocks noGrp="1"/>
          </p:cNvSpPr>
          <p:nvPr>
            <p:ph idx="1"/>
          </p:nvPr>
        </p:nvSpPr>
        <p:spPr/>
        <p:txBody>
          <a:bodyPr>
            <a:normAutofit lnSpcReduction="10000"/>
          </a:bodyPr>
          <a:lstStyle/>
          <a:p>
            <a:r>
              <a:rPr lang="en-US" i="1" dirty="0"/>
              <a:t>D. melanogaster</a:t>
            </a:r>
            <a:r>
              <a:rPr lang="en-US" dirty="0"/>
              <a:t> mRNA coding for tap, the target of </a:t>
            </a:r>
            <a:r>
              <a:rPr lang="en-US" dirty="0" err="1"/>
              <a:t>Poxn</a:t>
            </a:r>
            <a:r>
              <a:rPr lang="en-US" dirty="0"/>
              <a:t>. Tap encodes a </a:t>
            </a:r>
            <a:r>
              <a:rPr lang="en-US" dirty="0" err="1"/>
              <a:t>bHLH</a:t>
            </a:r>
            <a:r>
              <a:rPr lang="en-US" dirty="0"/>
              <a:t> protein expressed in larval chemosensory organs and involved in the response to sugar and salt. We wish to amplify by PCR the region coding for the HLH motif. </a:t>
            </a:r>
          </a:p>
          <a:p>
            <a:pPr marL="514350" indent="-514350">
              <a:buFont typeface="+mj-lt"/>
              <a:buAutoNum type="arabicPeriod"/>
            </a:pPr>
            <a:r>
              <a:rPr lang="en-US" dirty="0"/>
              <a:t>Import NM_079400.3.gb into UGENE</a:t>
            </a:r>
          </a:p>
          <a:p>
            <a:pPr marL="514350" indent="-514350">
              <a:buFont typeface="+mj-lt"/>
              <a:buAutoNum type="arabicPeriod"/>
            </a:pPr>
            <a:r>
              <a:rPr lang="en-US" dirty="0"/>
              <a:t>Look for HLH; Helix-loop-helix DNA-binding domain</a:t>
            </a:r>
          </a:p>
          <a:p>
            <a:pPr marL="514350" indent="-514350">
              <a:buFont typeface="+mj-lt"/>
              <a:buAutoNum type="arabicPeriod"/>
            </a:pPr>
            <a:r>
              <a:rPr lang="en-US" dirty="0"/>
              <a:t>Add CDS </a:t>
            </a:r>
            <a:r>
              <a:rPr lang="en-US" dirty="0" err="1"/>
              <a:t>coords</a:t>
            </a:r>
            <a:endParaRPr lang="en-US" dirty="0"/>
          </a:p>
          <a:p>
            <a:pPr marL="514350" indent="-514350">
              <a:buFont typeface="+mj-lt"/>
              <a:buAutoNum type="arabicPeriod"/>
            </a:pPr>
            <a:r>
              <a:rPr lang="en-US" dirty="0"/>
              <a:t>Primer BLAST - https://</a:t>
            </a:r>
            <a:r>
              <a:rPr lang="en-US" dirty="0" err="1"/>
              <a:t>www.ncbi.nlm.nih.gov</a:t>
            </a:r>
            <a:r>
              <a:rPr lang="en-US" dirty="0"/>
              <a:t>/tools/primer-blast/</a:t>
            </a:r>
            <a:r>
              <a:rPr lang="en-US" dirty="0" err="1"/>
              <a:t>index.cgi?LINK_LOC</a:t>
            </a:r>
            <a:r>
              <a:rPr lang="en-US" dirty="0"/>
              <a:t>=</a:t>
            </a:r>
            <a:r>
              <a:rPr lang="en-US" dirty="0" err="1"/>
              <a:t>BlastHome</a:t>
            </a:r>
            <a:endParaRPr lang="en-US" dirty="0"/>
          </a:p>
        </p:txBody>
      </p:sp>
      <p:sp>
        <p:nvSpPr>
          <p:cNvPr id="4" name="TextBox 3">
            <a:extLst>
              <a:ext uri="{FF2B5EF4-FFF2-40B4-BE49-F238E27FC236}">
                <a16:creationId xmlns:a16="http://schemas.microsoft.com/office/drawing/2014/main" id="{0A62AE3F-C762-D945-9E35-70B0A4C5027D}"/>
              </a:ext>
            </a:extLst>
          </p:cNvPr>
          <p:cNvSpPr txBox="1"/>
          <p:nvPr/>
        </p:nvSpPr>
        <p:spPr>
          <a:xfrm>
            <a:off x="7599071" y="6545566"/>
            <a:ext cx="4546600" cy="312434"/>
          </a:xfrm>
          <a:prstGeom prst="rect">
            <a:avLst/>
          </a:prstGeom>
          <a:noFill/>
        </p:spPr>
        <p:txBody>
          <a:bodyPr wrap="none" rtlCol="0">
            <a:normAutofit/>
          </a:bodyPr>
          <a:lstStyle/>
          <a:p>
            <a:pPr algn="r"/>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wiki.bits.vib.be</a:t>
            </a:r>
            <a:r>
              <a:rPr lang="en-US" sz="1400" dirty="0">
                <a:latin typeface="Arial" panose="020B0604020202020204" pitchFamily="34" charset="0"/>
                <a:cs typeface="Arial" panose="020B0604020202020204" pitchFamily="34" charset="0"/>
              </a:rPr>
              <a:t>/</a:t>
            </a:r>
            <a:r>
              <a:rPr lang="en-US" sz="1400" dirty="0" err="1">
                <a:latin typeface="Arial" panose="020B0604020202020204" pitchFamily="34" charset="0"/>
                <a:cs typeface="Arial" panose="020B0604020202020204" pitchFamily="34" charset="0"/>
              </a:rPr>
              <a:t>index.php</a:t>
            </a:r>
            <a:r>
              <a:rPr lang="en-US" sz="1400" dirty="0">
                <a:latin typeface="Arial" panose="020B0604020202020204" pitchFamily="34" charset="0"/>
                <a:cs typeface="Arial" panose="020B0604020202020204" pitchFamily="34" charset="0"/>
              </a:rPr>
              <a:t>/Primer_Design#.2ADesigning_regular_PCR_primers_using_Primer3</a:t>
            </a:r>
          </a:p>
        </p:txBody>
      </p:sp>
    </p:spTree>
    <p:extLst>
      <p:ext uri="{BB962C8B-B14F-4D97-AF65-F5344CB8AC3E}">
        <p14:creationId xmlns:p14="http://schemas.microsoft.com/office/powerpoint/2010/main" val="2798916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EBAC-9231-9E41-941D-C42F51DB23EB}"/>
              </a:ext>
            </a:extLst>
          </p:cNvPr>
          <p:cNvSpPr>
            <a:spLocks noGrp="1"/>
          </p:cNvSpPr>
          <p:nvPr>
            <p:ph type="title"/>
          </p:nvPr>
        </p:nvSpPr>
        <p:spPr/>
        <p:txBody>
          <a:bodyPr/>
          <a:lstStyle/>
          <a:p>
            <a:r>
              <a:rPr lang="en-US" dirty="0"/>
              <a:t>UGENE</a:t>
            </a:r>
          </a:p>
        </p:txBody>
      </p:sp>
      <p:sp>
        <p:nvSpPr>
          <p:cNvPr id="3" name="Content Placeholder 2">
            <a:extLst>
              <a:ext uri="{FF2B5EF4-FFF2-40B4-BE49-F238E27FC236}">
                <a16:creationId xmlns:a16="http://schemas.microsoft.com/office/drawing/2014/main" id="{50A9019F-941D-1C40-BE4F-83422927BE54}"/>
              </a:ext>
            </a:extLst>
          </p:cNvPr>
          <p:cNvSpPr>
            <a:spLocks noGrp="1"/>
          </p:cNvSpPr>
          <p:nvPr>
            <p:ph idx="1"/>
          </p:nvPr>
        </p:nvSpPr>
        <p:spPr/>
        <p:txBody>
          <a:bodyPr/>
          <a:lstStyle/>
          <a:p>
            <a:pPr marL="514350" indent="-514350">
              <a:buFont typeface="+mj-lt"/>
              <a:buAutoNum type="arabicPeriod"/>
            </a:pPr>
            <a:r>
              <a:rPr lang="en-US" dirty="0"/>
              <a:t>Open Terminal (</a:t>
            </a:r>
            <a:r>
              <a:rPr lang="en-US" dirty="0" err="1"/>
              <a:t>Ctrl+Alt+T</a:t>
            </a:r>
            <a:r>
              <a:rPr lang="en-US" dirty="0"/>
              <a:t>)</a:t>
            </a:r>
          </a:p>
          <a:p>
            <a:r>
              <a:rPr lang="en-US" dirty="0"/>
              <a:t>In bioinformatics, you need to be </a:t>
            </a:r>
            <a:r>
              <a:rPr lang="en-US" i="1" dirty="0"/>
              <a:t>flexible</a:t>
            </a:r>
            <a:r>
              <a:rPr lang="en-US" dirty="0"/>
              <a:t>!  Nothing will work when you need it to! </a:t>
            </a:r>
          </a:p>
          <a:p>
            <a:r>
              <a:rPr lang="en-US" dirty="0"/>
              <a:t>To that end, you will need to try one of the following 3 ways to launch UGENE:</a:t>
            </a:r>
          </a:p>
          <a:p>
            <a:pPr marL="914400" lvl="1" indent="-514350">
              <a:buFont typeface="+mj-lt"/>
              <a:buAutoNum type="arabicPeriod"/>
            </a:pPr>
            <a:r>
              <a:rPr lang="en-US" dirty="0" err="1">
                <a:latin typeface="Courier" pitchFamily="2" charset="0"/>
                <a:cs typeface="Arial" panose="020B0604020202020204" pitchFamily="34" charset="0"/>
              </a:rPr>
              <a:t>ugene</a:t>
            </a:r>
            <a:r>
              <a:rPr lang="en-US" dirty="0">
                <a:latin typeface="Courier" pitchFamily="2" charset="0"/>
                <a:cs typeface="Arial" panose="020B0604020202020204" pitchFamily="34" charset="0"/>
              </a:rPr>
              <a:t> -</a:t>
            </a:r>
            <a:r>
              <a:rPr lang="en-US" dirty="0" err="1">
                <a:latin typeface="Courier" pitchFamily="2" charset="0"/>
                <a:cs typeface="Arial" panose="020B0604020202020204" pitchFamily="34" charset="0"/>
              </a:rPr>
              <a:t>ui</a:t>
            </a:r>
            <a:endParaRPr lang="en-US" dirty="0">
              <a:latin typeface="Courier" pitchFamily="2" charset="0"/>
              <a:cs typeface="Arial" panose="020B0604020202020204" pitchFamily="34" charset="0"/>
            </a:endParaRPr>
          </a:p>
          <a:p>
            <a:pPr marL="914400" lvl="1" indent="-514350">
              <a:buFont typeface="+mj-lt"/>
              <a:buAutoNum type="arabicPeriod"/>
            </a:pPr>
            <a:r>
              <a:rPr lang="en-US" dirty="0" err="1">
                <a:latin typeface="Courier" pitchFamily="2" charset="0"/>
                <a:cs typeface="Arial" panose="020B0604020202020204" pitchFamily="34" charset="0"/>
              </a:rPr>
              <a:t>sudo</a:t>
            </a:r>
            <a:r>
              <a:rPr lang="en-US" dirty="0">
                <a:latin typeface="Courier" pitchFamily="2" charset="0"/>
                <a:cs typeface="Arial" panose="020B0604020202020204" pitchFamily="34" charset="0"/>
              </a:rPr>
              <a:t> </a:t>
            </a:r>
            <a:r>
              <a:rPr lang="en-US" dirty="0" err="1">
                <a:latin typeface="Courier" pitchFamily="2" charset="0"/>
                <a:cs typeface="Arial" panose="020B0604020202020204" pitchFamily="34" charset="0"/>
              </a:rPr>
              <a:t>ugene</a:t>
            </a:r>
            <a:r>
              <a:rPr lang="en-US" dirty="0">
                <a:latin typeface="Courier" pitchFamily="2" charset="0"/>
                <a:cs typeface="Arial" panose="020B0604020202020204" pitchFamily="34" charset="0"/>
              </a:rPr>
              <a:t> -</a:t>
            </a:r>
            <a:r>
              <a:rPr lang="en-US" dirty="0" err="1">
                <a:latin typeface="Courier" pitchFamily="2" charset="0"/>
                <a:cs typeface="Arial" panose="020B0604020202020204" pitchFamily="34" charset="0"/>
              </a:rPr>
              <a:t>ui</a:t>
            </a:r>
            <a:endParaRPr lang="en-US" dirty="0">
              <a:latin typeface="Courier" pitchFamily="2" charset="0"/>
              <a:cs typeface="Arial" panose="020B0604020202020204" pitchFamily="34" charset="0"/>
            </a:endParaRPr>
          </a:p>
          <a:p>
            <a:pPr marL="914400" lvl="1" indent="-514350">
              <a:buFont typeface="+mj-lt"/>
              <a:buAutoNum type="arabicPeriod"/>
            </a:pPr>
            <a:r>
              <a:rPr lang="en-US" dirty="0">
                <a:latin typeface="Courier" pitchFamily="2" charset="0"/>
                <a:cs typeface="Arial" panose="020B0604020202020204" pitchFamily="34" charset="0"/>
              </a:rPr>
              <a:t>/opt/UGENE/</a:t>
            </a:r>
            <a:r>
              <a:rPr lang="en-US" dirty="0" err="1">
                <a:latin typeface="Courier" pitchFamily="2" charset="0"/>
                <a:cs typeface="Arial" panose="020B0604020202020204" pitchFamily="34" charset="0"/>
              </a:rPr>
              <a:t>ugene</a:t>
            </a:r>
            <a:r>
              <a:rPr lang="en-US" dirty="0">
                <a:latin typeface="Courier" pitchFamily="2" charset="0"/>
                <a:cs typeface="Arial" panose="020B0604020202020204" pitchFamily="34" charset="0"/>
              </a:rPr>
              <a:t> -</a:t>
            </a:r>
            <a:r>
              <a:rPr lang="en-US" dirty="0" err="1">
                <a:latin typeface="Courier" pitchFamily="2" charset="0"/>
                <a:cs typeface="Arial" panose="020B0604020202020204" pitchFamily="34" charset="0"/>
              </a:rPr>
              <a:t>ui</a:t>
            </a:r>
            <a:endParaRPr lang="en-US" dirty="0">
              <a:latin typeface="Courier" pitchFamily="2" charset="0"/>
              <a:cs typeface="Arial" panose="020B0604020202020204" pitchFamily="34" charset="0"/>
            </a:endParaRPr>
          </a:p>
          <a:p>
            <a:endParaRPr lang="en-US" dirty="0">
              <a:latin typeface="Courier" pitchFamily="2" charset="0"/>
            </a:endParaRPr>
          </a:p>
          <a:p>
            <a:endParaRPr lang="en-US" dirty="0"/>
          </a:p>
        </p:txBody>
      </p:sp>
    </p:spTree>
    <p:extLst>
      <p:ext uri="{BB962C8B-B14F-4D97-AF65-F5344CB8AC3E}">
        <p14:creationId xmlns:p14="http://schemas.microsoft.com/office/powerpoint/2010/main" val="778936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26D9-6EA3-624D-BF75-33EE0F4E8F98}"/>
              </a:ext>
            </a:extLst>
          </p:cNvPr>
          <p:cNvSpPr>
            <a:spLocks noGrp="1"/>
          </p:cNvSpPr>
          <p:nvPr>
            <p:ph type="title"/>
          </p:nvPr>
        </p:nvSpPr>
        <p:spPr/>
        <p:txBody>
          <a:bodyPr/>
          <a:lstStyle/>
          <a:p>
            <a:r>
              <a:rPr lang="en-US" dirty="0"/>
              <a:t>Translation and Transcription</a:t>
            </a:r>
          </a:p>
        </p:txBody>
      </p:sp>
      <p:sp>
        <p:nvSpPr>
          <p:cNvPr id="3" name="Text Placeholder 2">
            <a:extLst>
              <a:ext uri="{FF2B5EF4-FFF2-40B4-BE49-F238E27FC236}">
                <a16:creationId xmlns:a16="http://schemas.microsoft.com/office/drawing/2014/main" id="{E6EA464C-0372-AB40-A5FF-F22ACE5556B1}"/>
              </a:ext>
            </a:extLst>
          </p:cNvPr>
          <p:cNvSpPr>
            <a:spLocks noGrp="1"/>
          </p:cNvSpPr>
          <p:nvPr>
            <p:ph type="body" sz="quarter" idx="10"/>
          </p:nvPr>
        </p:nvSpPr>
        <p:spPr/>
        <p:txBody>
          <a:bodyPr/>
          <a:lstStyle/>
          <a:p>
            <a:r>
              <a:rPr lang="en-US" dirty="0"/>
              <a:t>ORFs and Computational Gene Finding</a:t>
            </a:r>
          </a:p>
        </p:txBody>
      </p:sp>
    </p:spTree>
    <p:extLst>
      <p:ext uri="{BB962C8B-B14F-4D97-AF65-F5344CB8AC3E}">
        <p14:creationId xmlns:p14="http://schemas.microsoft.com/office/powerpoint/2010/main" val="2265047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689F-8C53-224D-AE9B-6E5FDD15B548}"/>
              </a:ext>
            </a:extLst>
          </p:cNvPr>
          <p:cNvSpPr>
            <a:spLocks noGrp="1"/>
          </p:cNvSpPr>
          <p:nvPr>
            <p:ph type="title"/>
          </p:nvPr>
        </p:nvSpPr>
        <p:spPr/>
        <p:txBody>
          <a:bodyPr/>
          <a:lstStyle/>
          <a:p>
            <a:r>
              <a:rPr lang="en-US" dirty="0"/>
              <a:t>Transcription</a:t>
            </a:r>
          </a:p>
        </p:txBody>
      </p:sp>
      <p:sp>
        <p:nvSpPr>
          <p:cNvPr id="3" name="Content Placeholder 2">
            <a:extLst>
              <a:ext uri="{FF2B5EF4-FFF2-40B4-BE49-F238E27FC236}">
                <a16:creationId xmlns:a16="http://schemas.microsoft.com/office/drawing/2014/main" id="{7A948BFC-24CF-7143-BBA9-C1A5BD2BEB7C}"/>
              </a:ext>
            </a:extLst>
          </p:cNvPr>
          <p:cNvSpPr>
            <a:spLocks noGrp="1"/>
          </p:cNvSpPr>
          <p:nvPr>
            <p:ph sz="half" idx="1"/>
          </p:nvPr>
        </p:nvSpPr>
        <p:spPr>
          <a:xfrm>
            <a:off x="800102" y="1217783"/>
            <a:ext cx="5532120" cy="5640217"/>
          </a:xfrm>
        </p:spPr>
        <p:txBody>
          <a:bodyPr>
            <a:normAutofit fontScale="70000" lnSpcReduction="20000"/>
          </a:bodyPr>
          <a:lstStyle/>
          <a:p>
            <a:r>
              <a:rPr lang="en-US" b="1" dirty="0"/>
              <a:t>Step 1: Initiation </a:t>
            </a:r>
            <a:r>
              <a:rPr lang="en-US" dirty="0"/>
              <a:t>RNA polymerase binds to region called the promoter. This signals the DNA to unwind so the enzyme can ‘‘read’’ the bases in one of the DNA strands. </a:t>
            </a:r>
          </a:p>
          <a:p>
            <a:endParaRPr lang="en-US" b="1" dirty="0"/>
          </a:p>
          <a:p>
            <a:r>
              <a:rPr lang="en-US" b="1" dirty="0"/>
              <a:t>Step 2: Elongation </a:t>
            </a:r>
            <a:r>
              <a:rPr lang="en-US" dirty="0"/>
              <a:t>RNA polymerase reads the unwound DNA strand and builds the mRNA molecule, using complementary base pairs. There is a brief time during this process when the newly formed RNA is bound to the unwound DNA. During this process, an adenine (A) in the DNA binds to an uracil (U) in the RNA.</a:t>
            </a:r>
          </a:p>
          <a:p>
            <a:endParaRPr lang="en-US" b="1" dirty="0"/>
          </a:p>
          <a:p>
            <a:r>
              <a:rPr lang="en-US" b="1" dirty="0"/>
              <a:t>Step 3: Termination </a:t>
            </a:r>
            <a:r>
              <a:rPr lang="en-US" dirty="0"/>
              <a:t>RNA polymerase crosses a stop (termination) sequence in the gene. The mRNA strand is complete, and it detaches from DNA.</a:t>
            </a:r>
          </a:p>
          <a:p>
            <a:endParaRPr lang="en-US" dirty="0"/>
          </a:p>
        </p:txBody>
      </p:sp>
      <p:pic>
        <p:nvPicPr>
          <p:cNvPr id="6" name="Content Placeholder 5">
            <a:extLst>
              <a:ext uri="{FF2B5EF4-FFF2-40B4-BE49-F238E27FC236}">
                <a16:creationId xmlns:a16="http://schemas.microsoft.com/office/drawing/2014/main" id="{932DAA2B-D3E6-1D42-AF60-E838F17505C6}"/>
              </a:ext>
            </a:extLst>
          </p:cNvPr>
          <p:cNvPicPr>
            <a:picLocks noGrp="1" noChangeAspect="1"/>
          </p:cNvPicPr>
          <p:nvPr>
            <p:ph sz="half" idx="2"/>
          </p:nvPr>
        </p:nvPicPr>
        <p:blipFill>
          <a:blip r:embed="rId3"/>
          <a:stretch>
            <a:fillRect/>
          </a:stretch>
        </p:blipFill>
        <p:spPr>
          <a:xfrm>
            <a:off x="6795160" y="1217783"/>
            <a:ext cx="4647539" cy="5640217"/>
          </a:xfrm>
        </p:spPr>
      </p:pic>
    </p:spTree>
    <p:extLst>
      <p:ext uri="{BB962C8B-B14F-4D97-AF65-F5344CB8AC3E}">
        <p14:creationId xmlns:p14="http://schemas.microsoft.com/office/powerpoint/2010/main" val="2153763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34428-E8B0-224B-8CEC-F316BB797EBF}"/>
              </a:ext>
            </a:extLst>
          </p:cNvPr>
          <p:cNvSpPr>
            <a:spLocks noGrp="1"/>
          </p:cNvSpPr>
          <p:nvPr>
            <p:ph type="title"/>
          </p:nvPr>
        </p:nvSpPr>
        <p:spPr/>
        <p:txBody>
          <a:bodyPr/>
          <a:lstStyle/>
          <a:p>
            <a:r>
              <a:rPr lang="en-US" dirty="0"/>
              <a:t>Translation</a:t>
            </a:r>
          </a:p>
        </p:txBody>
      </p:sp>
      <p:pic>
        <p:nvPicPr>
          <p:cNvPr id="6" name="Content Placeholder 5">
            <a:extLst>
              <a:ext uri="{FF2B5EF4-FFF2-40B4-BE49-F238E27FC236}">
                <a16:creationId xmlns:a16="http://schemas.microsoft.com/office/drawing/2014/main" id="{0531392E-1864-C041-9949-2FF2030FCC72}"/>
              </a:ext>
            </a:extLst>
          </p:cNvPr>
          <p:cNvPicPr>
            <a:picLocks noGrp="1" noChangeAspect="1"/>
          </p:cNvPicPr>
          <p:nvPr>
            <p:ph sz="half" idx="1"/>
          </p:nvPr>
        </p:nvPicPr>
        <p:blipFill>
          <a:blip r:embed="rId3"/>
          <a:stretch>
            <a:fillRect/>
          </a:stretch>
        </p:blipFill>
        <p:spPr>
          <a:xfrm>
            <a:off x="1707692" y="1301750"/>
            <a:ext cx="3729954" cy="5386388"/>
          </a:xfrm>
        </p:spPr>
      </p:pic>
      <p:pic>
        <p:nvPicPr>
          <p:cNvPr id="8" name="Content Placeholder 7">
            <a:extLst>
              <a:ext uri="{FF2B5EF4-FFF2-40B4-BE49-F238E27FC236}">
                <a16:creationId xmlns:a16="http://schemas.microsoft.com/office/drawing/2014/main" id="{477A7B13-2DF8-9740-A604-516DCC276AE4}"/>
              </a:ext>
            </a:extLst>
          </p:cNvPr>
          <p:cNvPicPr>
            <a:picLocks noGrp="1" noChangeAspect="1"/>
          </p:cNvPicPr>
          <p:nvPr>
            <p:ph sz="half" idx="2"/>
          </p:nvPr>
        </p:nvPicPr>
        <p:blipFill>
          <a:blip r:embed="rId4"/>
          <a:stretch>
            <a:fillRect/>
          </a:stretch>
        </p:blipFill>
        <p:spPr>
          <a:xfrm>
            <a:off x="6389688" y="2295584"/>
            <a:ext cx="5529262" cy="3398720"/>
          </a:xfrm>
        </p:spPr>
      </p:pic>
      <p:sp>
        <p:nvSpPr>
          <p:cNvPr id="9" name="TextBox 8">
            <a:extLst>
              <a:ext uri="{FF2B5EF4-FFF2-40B4-BE49-F238E27FC236}">
                <a16:creationId xmlns:a16="http://schemas.microsoft.com/office/drawing/2014/main" id="{3994E6FE-AADE-C347-9382-ECA7DF0974BE}"/>
              </a:ext>
            </a:extLst>
          </p:cNvPr>
          <p:cNvSpPr txBox="1"/>
          <p:nvPr/>
        </p:nvSpPr>
        <p:spPr>
          <a:xfrm>
            <a:off x="6353908" y="1512277"/>
            <a:ext cx="5444392" cy="914400"/>
          </a:xfrm>
          <a:prstGeom prst="rect">
            <a:avLst/>
          </a:prstGeom>
          <a:noFill/>
        </p:spPr>
        <p:txBody>
          <a:bodyPr wrap="square" rtlCol="0">
            <a:normAutofit/>
          </a:bodyPr>
          <a:lstStyle/>
          <a:p>
            <a:r>
              <a:rPr lang="en-US" sz="2400" dirty="0">
                <a:latin typeface="Arial" panose="020B0604020202020204" pitchFamily="34" charset="0"/>
                <a:cs typeface="Arial" panose="020B0604020202020204" pitchFamily="34" charset="0"/>
              </a:rPr>
              <a:t>The Bacterial, Archaeal and Plant Plastid Genetic Code</a:t>
            </a:r>
          </a:p>
        </p:txBody>
      </p:sp>
      <p:sp>
        <p:nvSpPr>
          <p:cNvPr id="10" name="Rectangle 9">
            <a:extLst>
              <a:ext uri="{FF2B5EF4-FFF2-40B4-BE49-F238E27FC236}">
                <a16:creationId xmlns:a16="http://schemas.microsoft.com/office/drawing/2014/main" id="{1862F106-D9F6-EC41-9CAC-AEE463F2FB9F}"/>
              </a:ext>
            </a:extLst>
          </p:cNvPr>
          <p:cNvSpPr/>
          <p:nvPr/>
        </p:nvSpPr>
        <p:spPr>
          <a:xfrm>
            <a:off x="6389688" y="2870200"/>
            <a:ext cx="1243012" cy="177800"/>
          </a:xfrm>
          <a:prstGeom prst="rect">
            <a:avLst/>
          </a:prstGeom>
          <a:solidFill>
            <a:srgbClr val="FFFC00">
              <a:alpha val="4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BC146A0-F2AA-8D45-8384-C9A0B3D7193F}"/>
              </a:ext>
            </a:extLst>
          </p:cNvPr>
          <p:cNvSpPr/>
          <p:nvPr/>
        </p:nvSpPr>
        <p:spPr>
          <a:xfrm>
            <a:off x="6389688" y="5410200"/>
            <a:ext cx="1243012" cy="177800"/>
          </a:xfrm>
          <a:prstGeom prst="rect">
            <a:avLst/>
          </a:prstGeom>
          <a:solidFill>
            <a:srgbClr val="FFFC00">
              <a:alpha val="4902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1CF505B-3E51-1449-BA45-2461D0BEF0AD}"/>
              </a:ext>
            </a:extLst>
          </p:cNvPr>
          <p:cNvSpPr/>
          <p:nvPr/>
        </p:nvSpPr>
        <p:spPr>
          <a:xfrm>
            <a:off x="6389688" y="4567169"/>
            <a:ext cx="1243012" cy="177800"/>
          </a:xfrm>
          <a:prstGeom prst="rect">
            <a:avLst/>
          </a:prstGeom>
          <a:solidFill>
            <a:schemeClr val="accent6">
              <a:alpha val="4902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453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667"/>
            <a:ext cx="11582400" cy="962887"/>
          </a:xfrm>
        </p:spPr>
        <p:txBody>
          <a:bodyPr/>
          <a:lstStyle/>
          <a:p>
            <a:r>
              <a:rPr lang="en-US" dirty="0">
                <a:latin typeface="Montserrat" pitchFamily="2" charset="77"/>
              </a:rPr>
              <a:t>Today’s Instructor</a:t>
            </a:r>
          </a:p>
        </p:txBody>
      </p:sp>
      <p:sp>
        <p:nvSpPr>
          <p:cNvPr id="3" name="Content Placeholder 2"/>
          <p:cNvSpPr>
            <a:spLocks noGrp="1"/>
          </p:cNvSpPr>
          <p:nvPr>
            <p:ph idx="1"/>
          </p:nvPr>
        </p:nvSpPr>
        <p:spPr>
          <a:xfrm>
            <a:off x="3915834" y="1600205"/>
            <a:ext cx="7928708" cy="4525963"/>
          </a:xfrm>
        </p:spPr>
        <p:txBody>
          <a:bodyPr>
            <a:normAutofit/>
          </a:bodyPr>
          <a:lstStyle/>
          <a:p>
            <a:r>
              <a:rPr lang="en-US" dirty="0"/>
              <a:t>Bioinformatics and Computational Biosciences Branch (BCBB), NIAID</a:t>
            </a:r>
          </a:p>
          <a:p>
            <a:r>
              <a:rPr lang="en-US" dirty="0"/>
              <a:t>National Institutes of Health, Bethesda, MD USA.</a:t>
            </a:r>
          </a:p>
          <a:p>
            <a:r>
              <a:rPr lang="en-US" dirty="0"/>
              <a:t>Contact our team via email:</a:t>
            </a:r>
          </a:p>
          <a:p>
            <a:pPr lvl="1"/>
            <a:r>
              <a:rPr lang="en-US" dirty="0"/>
              <a:t>Listserv:  </a:t>
            </a:r>
            <a:r>
              <a:rPr lang="en-US" u="sng" dirty="0">
                <a:hlinkClick r:id="rId3"/>
              </a:rPr>
              <a:t>ACE-GLOBAL-ANNOUNCE@list.nih.gov</a:t>
            </a:r>
            <a:endParaRPr lang="en-US" dirty="0"/>
          </a:p>
          <a:p>
            <a:pPr lvl="1"/>
            <a:r>
              <a:rPr lang="en-US" dirty="0"/>
              <a:t>Instructor: </a:t>
            </a:r>
            <a:r>
              <a:rPr lang="en-US" dirty="0" err="1">
                <a:hlinkClick r:id="rId4"/>
              </a:rPr>
              <a:t>poorani.subramanian@nih.gov</a:t>
            </a:r>
            <a:endParaRPr lang="en-US" dirty="0"/>
          </a:p>
        </p:txBody>
      </p:sp>
      <p:pic>
        <p:nvPicPr>
          <p:cNvPr id="8" name="Picture 7"/>
          <p:cNvPicPr>
            <a:picLocks noChangeAspect="1"/>
          </p:cNvPicPr>
          <p:nvPr/>
        </p:nvPicPr>
        <p:blipFill>
          <a:blip r:embed="rId5"/>
          <a:stretch>
            <a:fillRect/>
          </a:stretch>
        </p:blipFill>
        <p:spPr>
          <a:xfrm>
            <a:off x="1145193" y="1417638"/>
            <a:ext cx="1960256" cy="24579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p:cNvSpPr txBox="1"/>
          <p:nvPr/>
        </p:nvSpPr>
        <p:spPr>
          <a:xfrm>
            <a:off x="867044" y="4039468"/>
            <a:ext cx="3419206" cy="2585323"/>
          </a:xfrm>
          <a:prstGeom prst="rect">
            <a:avLst/>
          </a:prstGeom>
          <a:noFill/>
        </p:spPr>
        <p:txBody>
          <a:bodyPr wrap="square" rtlCol="0">
            <a:spAutoFit/>
          </a:bodyPr>
          <a:lstStyle/>
          <a:p>
            <a:r>
              <a:rPr lang="en-US" b="1" dirty="0">
                <a:latin typeface="Arial"/>
                <a:cs typeface="Arial"/>
              </a:rPr>
              <a:t>Dr. Poorani Subramanian</a:t>
            </a:r>
            <a:r>
              <a:rPr lang="en-US" dirty="0">
                <a:latin typeface="Arial"/>
                <a:cs typeface="Arial"/>
              </a:rPr>
              <a:t>, </a:t>
            </a:r>
          </a:p>
          <a:p>
            <a:r>
              <a:rPr lang="en-US" dirty="0">
                <a:latin typeface="Arial"/>
                <a:cs typeface="Arial"/>
              </a:rPr>
              <a:t>Ph.D. in Applied Mathematics</a:t>
            </a:r>
          </a:p>
          <a:p>
            <a:endParaRPr lang="en-US" dirty="0">
              <a:latin typeface="Arial"/>
              <a:cs typeface="Arial"/>
            </a:endParaRPr>
          </a:p>
          <a:p>
            <a:r>
              <a:rPr lang="en-US" dirty="0">
                <a:latin typeface="Arial"/>
                <a:cs typeface="Arial"/>
              </a:rPr>
              <a:t>Ongoing Computational Biology projects:</a:t>
            </a:r>
          </a:p>
          <a:p>
            <a:pPr marL="285750" indent="-285750">
              <a:buFont typeface="Arial"/>
              <a:buChar char="•"/>
            </a:pPr>
            <a:r>
              <a:rPr lang="en-US" dirty="0">
                <a:latin typeface="Arial"/>
                <a:cs typeface="Arial"/>
              </a:rPr>
              <a:t>Amplicon &amp; metagenomics microbiome</a:t>
            </a:r>
          </a:p>
          <a:p>
            <a:pPr marL="285750" indent="-285750">
              <a:buFont typeface="Arial"/>
              <a:buChar char="•"/>
            </a:pPr>
            <a:r>
              <a:rPr lang="en-US" dirty="0">
                <a:latin typeface="Arial"/>
                <a:cs typeface="Arial"/>
              </a:rPr>
              <a:t>Eukaryote microbial gene annotation</a:t>
            </a:r>
          </a:p>
        </p:txBody>
      </p:sp>
    </p:spTree>
    <p:extLst>
      <p:ext uri="{BB962C8B-B14F-4D97-AF65-F5344CB8AC3E}">
        <p14:creationId xmlns:p14="http://schemas.microsoft.com/office/powerpoint/2010/main" val="72562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D08EA3A0-01D5-514F-9DC6-95A08D007D0F}"/>
              </a:ext>
            </a:extLst>
          </p:cNvPr>
          <p:cNvSpPr>
            <a:spLocks noGrp="1" noChangeArrowheads="1"/>
          </p:cNvSpPr>
          <p:nvPr>
            <p:ph type="title"/>
          </p:nvPr>
        </p:nvSpPr>
        <p:spPr/>
        <p:txBody>
          <a:bodyPr/>
          <a:lstStyle/>
          <a:p>
            <a:r>
              <a:rPr lang="en-US" altLang="en-US" dirty="0"/>
              <a:t>Computational Gene Finding</a:t>
            </a:r>
          </a:p>
        </p:txBody>
      </p:sp>
      <p:sp>
        <p:nvSpPr>
          <p:cNvPr id="5123" name="Rectangle 3">
            <a:extLst>
              <a:ext uri="{FF2B5EF4-FFF2-40B4-BE49-F238E27FC236}">
                <a16:creationId xmlns:a16="http://schemas.microsoft.com/office/drawing/2014/main" id="{BCCD52FE-1287-3F46-ACA3-9478734DB54F}"/>
              </a:ext>
            </a:extLst>
          </p:cNvPr>
          <p:cNvSpPr>
            <a:spLocks noGrp="1" noChangeArrowheads="1"/>
          </p:cNvSpPr>
          <p:nvPr>
            <p:ph type="body" idx="1"/>
          </p:nvPr>
        </p:nvSpPr>
        <p:spPr/>
        <p:txBody>
          <a:bodyPr>
            <a:normAutofit/>
          </a:bodyPr>
          <a:lstStyle/>
          <a:p>
            <a:r>
              <a:rPr lang="en-US" altLang="en-US" b="1" dirty="0">
                <a:solidFill>
                  <a:srgbClr val="C00000"/>
                </a:solidFill>
              </a:rPr>
              <a:t>Open Reading Frame (ORF): </a:t>
            </a:r>
            <a:r>
              <a:rPr lang="en-US" altLang="en-US" dirty="0">
                <a:latin typeface="Arial" panose="020B0604020202020204" pitchFamily="34" charset="0"/>
                <a:cs typeface="Arial" panose="020B0604020202020204" pitchFamily="34" charset="0"/>
              </a:rPr>
              <a:t>Any stretch of DNA that potentially encodes a protein</a:t>
            </a:r>
          </a:p>
          <a:p>
            <a:endParaRPr lang="en-US" altLang="en-US" dirty="0">
              <a:latin typeface="Arial" panose="020B0604020202020204" pitchFamily="34" charset="0"/>
              <a:cs typeface="Arial" panose="020B0604020202020204" pitchFamily="34" charset="0"/>
            </a:endParaRPr>
          </a:p>
          <a:p>
            <a:r>
              <a:rPr lang="en-US" altLang="en-US" dirty="0">
                <a:latin typeface="Arial" panose="020B0604020202020204" pitchFamily="34" charset="0"/>
                <a:cs typeface="Arial" panose="020B0604020202020204" pitchFamily="34" charset="0"/>
              </a:rPr>
              <a:t>The identification of an ORF is the first indication that a segment of DNA may be part of a functional gene</a:t>
            </a:r>
          </a:p>
        </p:txBody>
      </p:sp>
    </p:spTree>
    <p:extLst>
      <p:ext uri="{BB962C8B-B14F-4D97-AF65-F5344CB8AC3E}">
        <p14:creationId xmlns:p14="http://schemas.microsoft.com/office/powerpoint/2010/main" val="1831596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3D226DA1-B2EF-C145-B6C4-3497DFC099E9}"/>
              </a:ext>
            </a:extLst>
          </p:cNvPr>
          <p:cNvSpPr>
            <a:spLocks noGrp="1" noChangeArrowheads="1"/>
          </p:cNvSpPr>
          <p:nvPr>
            <p:ph type="title"/>
          </p:nvPr>
        </p:nvSpPr>
        <p:spPr/>
        <p:txBody>
          <a:bodyPr/>
          <a:lstStyle/>
          <a:p>
            <a:r>
              <a:rPr lang="en-US" altLang="en-US">
                <a:cs typeface="Times New Roman" panose="02020603050405020304" pitchFamily="18" charset="0"/>
              </a:rPr>
              <a:t>Open Reading Frames</a:t>
            </a:r>
            <a:r>
              <a:rPr lang="en-US" altLang="en-US"/>
              <a:t> </a:t>
            </a:r>
          </a:p>
        </p:txBody>
      </p:sp>
      <p:sp>
        <p:nvSpPr>
          <p:cNvPr id="28675" name="Rectangle 3">
            <a:extLst>
              <a:ext uri="{FF2B5EF4-FFF2-40B4-BE49-F238E27FC236}">
                <a16:creationId xmlns:a16="http://schemas.microsoft.com/office/drawing/2014/main" id="{AB67146F-E538-FC45-AA90-3958847D04A3}"/>
              </a:ext>
            </a:extLst>
          </p:cNvPr>
          <p:cNvSpPr>
            <a:spLocks noGrp="1" noChangeArrowheads="1"/>
          </p:cNvSpPr>
          <p:nvPr>
            <p:ph type="body" idx="1"/>
          </p:nvPr>
        </p:nvSpPr>
        <p:spPr>
          <a:xfrm>
            <a:off x="723900" y="3511430"/>
            <a:ext cx="6045200" cy="3346570"/>
          </a:xfrm>
        </p:spPr>
        <p:txBody>
          <a:bodyPr>
            <a:normAutofit lnSpcReduction="10000"/>
          </a:bodyPr>
          <a:lstStyle/>
          <a:p>
            <a:pPr eaLnBrk="0" hangingPunct="0">
              <a:lnSpc>
                <a:spcPct val="90000"/>
              </a:lnSpc>
              <a:spcBef>
                <a:spcPct val="0"/>
              </a:spcBef>
            </a:pPr>
            <a:r>
              <a:rPr lang="en-US" altLang="en-US" sz="2400" dirty="0"/>
              <a:t>Each grouping of the nucleotides into consecutive triplets constitutes a reading frame.  There are three different reading frames in the 5’-&gt;3’ direction and a further three in the reverse direction on the opposite strand.</a:t>
            </a:r>
          </a:p>
          <a:p>
            <a:pPr eaLnBrk="0" hangingPunct="0">
              <a:lnSpc>
                <a:spcPct val="90000"/>
              </a:lnSpc>
              <a:spcBef>
                <a:spcPct val="0"/>
              </a:spcBef>
            </a:pPr>
            <a:endParaRPr lang="en-US" altLang="en-US" sz="2400" dirty="0"/>
          </a:p>
          <a:p>
            <a:pPr eaLnBrk="0" hangingPunct="0">
              <a:lnSpc>
                <a:spcPct val="90000"/>
              </a:lnSpc>
              <a:spcBef>
                <a:spcPct val="0"/>
              </a:spcBef>
            </a:pPr>
            <a:r>
              <a:rPr lang="en-US" altLang="en-US" sz="2400" dirty="0"/>
              <a:t>A sequence of triplets that contains no stop codon is an Open Reading Frame (ORF)</a:t>
            </a:r>
            <a:r>
              <a:rPr lang="en-US" altLang="en-US" sz="2400" b="1" dirty="0">
                <a:solidFill>
                  <a:srgbClr val="FFFF66"/>
                </a:solidFill>
                <a:latin typeface="Courier New" panose="02070309020205020404" pitchFamily="49" charset="0"/>
              </a:rPr>
              <a:t>    </a:t>
            </a:r>
          </a:p>
          <a:p>
            <a:pPr eaLnBrk="0" hangingPunct="0">
              <a:lnSpc>
                <a:spcPct val="90000"/>
              </a:lnSpc>
              <a:spcBef>
                <a:spcPct val="0"/>
              </a:spcBef>
              <a:buFontTx/>
              <a:buNone/>
            </a:pPr>
            <a:r>
              <a:rPr lang="en-US" altLang="en-US" sz="2400" b="1" dirty="0">
                <a:latin typeface="Courier New" panose="02070309020205020404" pitchFamily="49" charset="0"/>
              </a:rPr>
              <a:t>      </a:t>
            </a:r>
            <a:endParaRPr lang="en-US" altLang="en-US" sz="2400" b="1" dirty="0">
              <a:solidFill>
                <a:schemeClr val="accent2"/>
              </a:solidFill>
              <a:latin typeface="Courier New" panose="02070309020205020404" pitchFamily="49" charset="0"/>
            </a:endParaRPr>
          </a:p>
        </p:txBody>
      </p:sp>
      <p:grpSp>
        <p:nvGrpSpPr>
          <p:cNvPr id="2" name="Group 1">
            <a:extLst>
              <a:ext uri="{FF2B5EF4-FFF2-40B4-BE49-F238E27FC236}">
                <a16:creationId xmlns:a16="http://schemas.microsoft.com/office/drawing/2014/main" id="{92907C40-E5DD-344A-9573-BD03615B281E}"/>
              </a:ext>
            </a:extLst>
          </p:cNvPr>
          <p:cNvGrpSpPr/>
          <p:nvPr/>
        </p:nvGrpSpPr>
        <p:grpSpPr>
          <a:xfrm>
            <a:off x="952500" y="1527236"/>
            <a:ext cx="8229600" cy="1664732"/>
            <a:chOff x="2286000" y="1676400"/>
            <a:chExt cx="8229600" cy="1664732"/>
          </a:xfrm>
        </p:grpSpPr>
        <p:sp>
          <p:nvSpPr>
            <p:cNvPr id="28676" name="Text Box 4">
              <a:extLst>
                <a:ext uri="{FF2B5EF4-FFF2-40B4-BE49-F238E27FC236}">
                  <a16:creationId xmlns:a16="http://schemas.microsoft.com/office/drawing/2014/main" id="{4789ACAF-AAB6-BB46-899C-5CF4A2829597}"/>
                </a:ext>
              </a:extLst>
            </p:cNvPr>
            <p:cNvSpPr txBox="1">
              <a:spLocks noChangeArrowheads="1"/>
            </p:cNvSpPr>
            <p:nvPr/>
          </p:nvSpPr>
          <p:spPr bwMode="auto">
            <a:xfrm>
              <a:off x="2438399" y="1828800"/>
              <a:ext cx="76317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solidFill>
                    <a:schemeClr val="accent1"/>
                  </a:solidFill>
                  <a:latin typeface="Courier New" panose="02070309020205020404" pitchFamily="49" charset="0"/>
                </a:rPr>
                <a:t>  ACG     TAA     CTG     ACT     AGG     TGA      AT</a:t>
              </a:r>
            </a:p>
          </p:txBody>
        </p:sp>
        <p:sp>
          <p:nvSpPr>
            <p:cNvPr id="28677" name="AutoShape 5">
              <a:extLst>
                <a:ext uri="{FF2B5EF4-FFF2-40B4-BE49-F238E27FC236}">
                  <a16:creationId xmlns:a16="http://schemas.microsoft.com/office/drawing/2014/main" id="{8C9726B1-2372-764B-9C97-A494B34EA0D3}"/>
                </a:ext>
              </a:extLst>
            </p:cNvPr>
            <p:cNvSpPr>
              <a:spLocks noChangeArrowheads="1"/>
            </p:cNvSpPr>
            <p:nvPr/>
          </p:nvSpPr>
          <p:spPr bwMode="auto">
            <a:xfrm>
              <a:off x="2616200" y="1676400"/>
              <a:ext cx="762000" cy="152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8" name="AutoShape 6">
              <a:extLst>
                <a:ext uri="{FF2B5EF4-FFF2-40B4-BE49-F238E27FC236}">
                  <a16:creationId xmlns:a16="http://schemas.microsoft.com/office/drawing/2014/main" id="{3E83095A-476F-D94A-A3DC-A7279E2976FE}"/>
                </a:ext>
              </a:extLst>
            </p:cNvPr>
            <p:cNvSpPr>
              <a:spLocks noChangeArrowheads="1"/>
            </p:cNvSpPr>
            <p:nvPr/>
          </p:nvSpPr>
          <p:spPr bwMode="auto">
            <a:xfrm>
              <a:off x="3695700" y="1676400"/>
              <a:ext cx="762000" cy="152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9" name="AutoShape 7">
              <a:extLst>
                <a:ext uri="{FF2B5EF4-FFF2-40B4-BE49-F238E27FC236}">
                  <a16:creationId xmlns:a16="http://schemas.microsoft.com/office/drawing/2014/main" id="{4DD1A124-28CD-FD4A-A6E1-28B82C6A5D30}"/>
                </a:ext>
              </a:extLst>
            </p:cNvPr>
            <p:cNvSpPr>
              <a:spLocks noChangeArrowheads="1"/>
            </p:cNvSpPr>
            <p:nvPr/>
          </p:nvSpPr>
          <p:spPr bwMode="auto">
            <a:xfrm>
              <a:off x="4775200" y="1676400"/>
              <a:ext cx="762000" cy="152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0" name="AutoShape 8">
              <a:extLst>
                <a:ext uri="{FF2B5EF4-FFF2-40B4-BE49-F238E27FC236}">
                  <a16:creationId xmlns:a16="http://schemas.microsoft.com/office/drawing/2014/main" id="{F92C240F-0CD5-CB4F-9478-3188E23B848A}"/>
                </a:ext>
              </a:extLst>
            </p:cNvPr>
            <p:cNvSpPr>
              <a:spLocks noChangeArrowheads="1"/>
            </p:cNvSpPr>
            <p:nvPr/>
          </p:nvSpPr>
          <p:spPr bwMode="auto">
            <a:xfrm>
              <a:off x="5854700" y="1676400"/>
              <a:ext cx="762000" cy="152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1" name="AutoShape 9">
              <a:extLst>
                <a:ext uri="{FF2B5EF4-FFF2-40B4-BE49-F238E27FC236}">
                  <a16:creationId xmlns:a16="http://schemas.microsoft.com/office/drawing/2014/main" id="{AD2751A7-6206-DE45-B7B4-20ABC0EA55C2}"/>
                </a:ext>
              </a:extLst>
            </p:cNvPr>
            <p:cNvSpPr>
              <a:spLocks noChangeArrowheads="1"/>
            </p:cNvSpPr>
            <p:nvPr/>
          </p:nvSpPr>
          <p:spPr bwMode="auto">
            <a:xfrm>
              <a:off x="7010400" y="1676400"/>
              <a:ext cx="762000" cy="152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2" name="AutoShape 10">
              <a:extLst>
                <a:ext uri="{FF2B5EF4-FFF2-40B4-BE49-F238E27FC236}">
                  <a16:creationId xmlns:a16="http://schemas.microsoft.com/office/drawing/2014/main" id="{3FC2297C-B7D7-C544-9DF9-A2DD7C40FEC5}"/>
                </a:ext>
              </a:extLst>
            </p:cNvPr>
            <p:cNvSpPr>
              <a:spLocks noChangeArrowheads="1"/>
            </p:cNvSpPr>
            <p:nvPr/>
          </p:nvSpPr>
          <p:spPr bwMode="auto">
            <a:xfrm>
              <a:off x="8077200" y="1676400"/>
              <a:ext cx="762000" cy="152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3" name="AutoShape 11">
              <a:extLst>
                <a:ext uri="{FF2B5EF4-FFF2-40B4-BE49-F238E27FC236}">
                  <a16:creationId xmlns:a16="http://schemas.microsoft.com/office/drawing/2014/main" id="{B24D7E11-E777-6149-B119-3C3CB5AAFB36}"/>
                </a:ext>
              </a:extLst>
            </p:cNvPr>
            <p:cNvSpPr>
              <a:spLocks noChangeArrowheads="1"/>
            </p:cNvSpPr>
            <p:nvPr/>
          </p:nvSpPr>
          <p:spPr bwMode="auto">
            <a:xfrm>
              <a:off x="9220200" y="1676400"/>
              <a:ext cx="762000" cy="1524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4" name="AutoShape 12">
              <a:extLst>
                <a:ext uri="{FF2B5EF4-FFF2-40B4-BE49-F238E27FC236}">
                  <a16:creationId xmlns:a16="http://schemas.microsoft.com/office/drawing/2014/main" id="{7E9BDA2C-0AD5-4E42-8F86-F79D92EC87C2}"/>
                </a:ext>
              </a:extLst>
            </p:cNvPr>
            <p:cNvSpPr>
              <a:spLocks noChangeArrowheads="1"/>
            </p:cNvSpPr>
            <p:nvPr/>
          </p:nvSpPr>
          <p:spPr bwMode="auto">
            <a:xfrm>
              <a:off x="2946400" y="2209800"/>
              <a:ext cx="762000" cy="152400"/>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5" name="AutoShape 13">
              <a:extLst>
                <a:ext uri="{FF2B5EF4-FFF2-40B4-BE49-F238E27FC236}">
                  <a16:creationId xmlns:a16="http://schemas.microsoft.com/office/drawing/2014/main" id="{AABFA0DF-C60A-1C49-8C21-C205FC2F34FF}"/>
                </a:ext>
              </a:extLst>
            </p:cNvPr>
            <p:cNvSpPr>
              <a:spLocks noChangeArrowheads="1"/>
            </p:cNvSpPr>
            <p:nvPr/>
          </p:nvSpPr>
          <p:spPr bwMode="auto">
            <a:xfrm>
              <a:off x="4025900" y="2209800"/>
              <a:ext cx="762000" cy="152400"/>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6" name="AutoShape 14">
              <a:extLst>
                <a:ext uri="{FF2B5EF4-FFF2-40B4-BE49-F238E27FC236}">
                  <a16:creationId xmlns:a16="http://schemas.microsoft.com/office/drawing/2014/main" id="{CDB2BD11-502D-A248-AA51-C44E01B89BCE}"/>
                </a:ext>
              </a:extLst>
            </p:cNvPr>
            <p:cNvSpPr>
              <a:spLocks noChangeArrowheads="1"/>
            </p:cNvSpPr>
            <p:nvPr/>
          </p:nvSpPr>
          <p:spPr bwMode="auto">
            <a:xfrm>
              <a:off x="5105400" y="2209800"/>
              <a:ext cx="762000" cy="152400"/>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7" name="AutoShape 15">
              <a:extLst>
                <a:ext uri="{FF2B5EF4-FFF2-40B4-BE49-F238E27FC236}">
                  <a16:creationId xmlns:a16="http://schemas.microsoft.com/office/drawing/2014/main" id="{1F05555F-68E8-B646-B3B8-4CE65D7AE375}"/>
                </a:ext>
              </a:extLst>
            </p:cNvPr>
            <p:cNvSpPr>
              <a:spLocks noChangeArrowheads="1"/>
            </p:cNvSpPr>
            <p:nvPr/>
          </p:nvSpPr>
          <p:spPr bwMode="auto">
            <a:xfrm>
              <a:off x="6324600" y="2209800"/>
              <a:ext cx="762000" cy="152400"/>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8" name="AutoShape 16">
              <a:extLst>
                <a:ext uri="{FF2B5EF4-FFF2-40B4-BE49-F238E27FC236}">
                  <a16:creationId xmlns:a16="http://schemas.microsoft.com/office/drawing/2014/main" id="{6851AB5B-35D5-3E41-801A-3180780DE050}"/>
                </a:ext>
              </a:extLst>
            </p:cNvPr>
            <p:cNvSpPr>
              <a:spLocks noChangeArrowheads="1"/>
            </p:cNvSpPr>
            <p:nvPr/>
          </p:nvSpPr>
          <p:spPr bwMode="auto">
            <a:xfrm>
              <a:off x="7340600" y="2209800"/>
              <a:ext cx="762000" cy="152400"/>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89" name="AutoShape 17">
              <a:extLst>
                <a:ext uri="{FF2B5EF4-FFF2-40B4-BE49-F238E27FC236}">
                  <a16:creationId xmlns:a16="http://schemas.microsoft.com/office/drawing/2014/main" id="{BCBED592-8424-FA46-934F-DC875CAC787F}"/>
                </a:ext>
              </a:extLst>
            </p:cNvPr>
            <p:cNvSpPr>
              <a:spLocks noChangeArrowheads="1"/>
            </p:cNvSpPr>
            <p:nvPr/>
          </p:nvSpPr>
          <p:spPr bwMode="auto">
            <a:xfrm>
              <a:off x="8534400" y="2209800"/>
              <a:ext cx="762000" cy="152400"/>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0" name="AutoShape 18">
              <a:extLst>
                <a:ext uri="{FF2B5EF4-FFF2-40B4-BE49-F238E27FC236}">
                  <a16:creationId xmlns:a16="http://schemas.microsoft.com/office/drawing/2014/main" id="{2205323B-BC9B-404F-B663-6065B7CF855A}"/>
                </a:ext>
              </a:extLst>
            </p:cNvPr>
            <p:cNvSpPr>
              <a:spLocks noChangeArrowheads="1"/>
            </p:cNvSpPr>
            <p:nvPr/>
          </p:nvSpPr>
          <p:spPr bwMode="auto">
            <a:xfrm>
              <a:off x="9550400" y="2209800"/>
              <a:ext cx="762000" cy="152400"/>
            </a:xfrm>
            <a:prstGeom prst="roundRect">
              <a:avLst>
                <a:gd name="adj" fmla="val 16667"/>
              </a:avLst>
            </a:prstGeom>
            <a:solidFill>
              <a:srgbClr val="FF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1" name="AutoShape 19">
              <a:extLst>
                <a:ext uri="{FF2B5EF4-FFF2-40B4-BE49-F238E27FC236}">
                  <a16:creationId xmlns:a16="http://schemas.microsoft.com/office/drawing/2014/main" id="{14E89812-91D0-6542-A5CC-AF771BF608B8}"/>
                </a:ext>
              </a:extLst>
            </p:cNvPr>
            <p:cNvSpPr>
              <a:spLocks noChangeArrowheads="1"/>
            </p:cNvSpPr>
            <p:nvPr/>
          </p:nvSpPr>
          <p:spPr bwMode="auto">
            <a:xfrm>
              <a:off x="3416300" y="2895600"/>
              <a:ext cx="762000" cy="152400"/>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2" name="AutoShape 20">
              <a:extLst>
                <a:ext uri="{FF2B5EF4-FFF2-40B4-BE49-F238E27FC236}">
                  <a16:creationId xmlns:a16="http://schemas.microsoft.com/office/drawing/2014/main" id="{66D7368D-130C-F649-A1B1-066F2C86CCE2}"/>
                </a:ext>
              </a:extLst>
            </p:cNvPr>
            <p:cNvSpPr>
              <a:spLocks noChangeArrowheads="1"/>
            </p:cNvSpPr>
            <p:nvPr/>
          </p:nvSpPr>
          <p:spPr bwMode="auto">
            <a:xfrm>
              <a:off x="4495800" y="2895600"/>
              <a:ext cx="762000" cy="152400"/>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3" name="AutoShape 21">
              <a:extLst>
                <a:ext uri="{FF2B5EF4-FFF2-40B4-BE49-F238E27FC236}">
                  <a16:creationId xmlns:a16="http://schemas.microsoft.com/office/drawing/2014/main" id="{AE8346D7-D6EE-8C4A-A87F-22574D4EDF3C}"/>
                </a:ext>
              </a:extLst>
            </p:cNvPr>
            <p:cNvSpPr>
              <a:spLocks noChangeArrowheads="1"/>
            </p:cNvSpPr>
            <p:nvPr/>
          </p:nvSpPr>
          <p:spPr bwMode="auto">
            <a:xfrm>
              <a:off x="5575300" y="2895600"/>
              <a:ext cx="762000" cy="152400"/>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4" name="AutoShape 22">
              <a:extLst>
                <a:ext uri="{FF2B5EF4-FFF2-40B4-BE49-F238E27FC236}">
                  <a16:creationId xmlns:a16="http://schemas.microsoft.com/office/drawing/2014/main" id="{3C38C6D2-5679-0942-824A-A0B2FA81C808}"/>
                </a:ext>
              </a:extLst>
            </p:cNvPr>
            <p:cNvSpPr>
              <a:spLocks noChangeArrowheads="1"/>
            </p:cNvSpPr>
            <p:nvPr/>
          </p:nvSpPr>
          <p:spPr bwMode="auto">
            <a:xfrm>
              <a:off x="6654800" y="2895600"/>
              <a:ext cx="762000" cy="152400"/>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5" name="AutoShape 23">
              <a:extLst>
                <a:ext uri="{FF2B5EF4-FFF2-40B4-BE49-F238E27FC236}">
                  <a16:creationId xmlns:a16="http://schemas.microsoft.com/office/drawing/2014/main" id="{B3198951-B786-704B-9F87-267D415A5011}"/>
                </a:ext>
              </a:extLst>
            </p:cNvPr>
            <p:cNvSpPr>
              <a:spLocks noChangeArrowheads="1"/>
            </p:cNvSpPr>
            <p:nvPr/>
          </p:nvSpPr>
          <p:spPr bwMode="auto">
            <a:xfrm>
              <a:off x="7810500" y="2895600"/>
              <a:ext cx="762000" cy="152400"/>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6" name="AutoShape 24">
              <a:extLst>
                <a:ext uri="{FF2B5EF4-FFF2-40B4-BE49-F238E27FC236}">
                  <a16:creationId xmlns:a16="http://schemas.microsoft.com/office/drawing/2014/main" id="{8B75C3B1-3BE8-5E41-AB90-46D3FAEEE253}"/>
                </a:ext>
              </a:extLst>
            </p:cNvPr>
            <p:cNvSpPr>
              <a:spLocks noChangeArrowheads="1"/>
            </p:cNvSpPr>
            <p:nvPr/>
          </p:nvSpPr>
          <p:spPr bwMode="auto">
            <a:xfrm>
              <a:off x="8877300" y="2895600"/>
              <a:ext cx="762000" cy="152400"/>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7" name="AutoShape 25">
              <a:extLst>
                <a:ext uri="{FF2B5EF4-FFF2-40B4-BE49-F238E27FC236}">
                  <a16:creationId xmlns:a16="http://schemas.microsoft.com/office/drawing/2014/main" id="{8FB04D3B-0803-DB4B-BDC8-95BBDE55D04C}"/>
                </a:ext>
              </a:extLst>
            </p:cNvPr>
            <p:cNvSpPr>
              <a:spLocks noChangeArrowheads="1"/>
            </p:cNvSpPr>
            <p:nvPr/>
          </p:nvSpPr>
          <p:spPr bwMode="auto">
            <a:xfrm>
              <a:off x="2286000" y="2895600"/>
              <a:ext cx="762000" cy="152400"/>
            </a:xfrm>
            <a:prstGeom prst="roundRect">
              <a:avLst>
                <a:gd name="adj" fmla="val 16667"/>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98" name="Text Box 26">
              <a:extLst>
                <a:ext uri="{FF2B5EF4-FFF2-40B4-BE49-F238E27FC236}">
                  <a16:creationId xmlns:a16="http://schemas.microsoft.com/office/drawing/2014/main" id="{F3F4BA27-1333-A145-BD27-929177BC649C}"/>
                </a:ext>
              </a:extLst>
            </p:cNvPr>
            <p:cNvSpPr txBox="1">
              <a:spLocks noChangeArrowheads="1"/>
            </p:cNvSpPr>
            <p:nvPr/>
          </p:nvSpPr>
          <p:spPr bwMode="auto">
            <a:xfrm>
              <a:off x="3048000" y="2971800"/>
              <a:ext cx="6705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chemeClr val="accent2"/>
                  </a:solidFill>
                  <a:latin typeface="Courier New" panose="02070309020205020404" pitchFamily="49" charset="0"/>
                </a:rPr>
                <a:t>   GTA      ACT     GAC     TAG     GTG    AAT</a:t>
              </a:r>
            </a:p>
          </p:txBody>
        </p:sp>
        <p:sp>
          <p:nvSpPr>
            <p:cNvPr id="28699" name="Text Box 27">
              <a:extLst>
                <a:ext uri="{FF2B5EF4-FFF2-40B4-BE49-F238E27FC236}">
                  <a16:creationId xmlns:a16="http://schemas.microsoft.com/office/drawing/2014/main" id="{0BE54358-BE1B-174F-81E1-B6F7EF2695C6}"/>
                </a:ext>
              </a:extLst>
            </p:cNvPr>
            <p:cNvSpPr txBox="1">
              <a:spLocks noChangeArrowheads="1"/>
            </p:cNvSpPr>
            <p:nvPr/>
          </p:nvSpPr>
          <p:spPr bwMode="auto">
            <a:xfrm>
              <a:off x="2514600" y="2362200"/>
              <a:ext cx="8001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ln w="3175">
                    <a:solidFill>
                      <a:srgbClr val="AFAE52"/>
                    </a:solidFill>
                    <a:prstDash val="solid"/>
                  </a:ln>
                  <a:solidFill>
                    <a:srgbClr val="FFFF00"/>
                  </a:solidFill>
                  <a:latin typeface="Courier New" panose="02070309020205020404" pitchFamily="49" charset="0"/>
                </a:rPr>
                <a:t>   CGT      AAC     TGA      CTA    GGT      GAA</a:t>
              </a:r>
            </a:p>
          </p:txBody>
        </p:sp>
      </p:grpSp>
    </p:spTree>
    <p:extLst>
      <p:ext uri="{BB962C8B-B14F-4D97-AF65-F5344CB8AC3E}">
        <p14:creationId xmlns:p14="http://schemas.microsoft.com/office/powerpoint/2010/main" val="3696452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75A264F-5258-A742-A2AD-79592920E6EC}"/>
              </a:ext>
            </a:extLst>
          </p:cNvPr>
          <p:cNvSpPr>
            <a:spLocks noGrp="1" noChangeArrowheads="1"/>
          </p:cNvSpPr>
          <p:nvPr>
            <p:ph type="title"/>
          </p:nvPr>
        </p:nvSpPr>
        <p:spPr>
          <a:xfrm>
            <a:off x="2209800" y="228600"/>
            <a:ext cx="7772400" cy="838200"/>
          </a:xfrm>
        </p:spPr>
        <p:txBody>
          <a:bodyPr>
            <a:normAutofit/>
          </a:bodyPr>
          <a:lstStyle/>
          <a:p>
            <a:r>
              <a:rPr lang="en-US" altLang="en-US" dirty="0">
                <a:cs typeface="Times New Roman" panose="02020603050405020304" pitchFamily="18" charset="0"/>
              </a:rPr>
              <a:t>ORFs as gene candidates</a:t>
            </a:r>
            <a:endParaRPr lang="en-US" altLang="en-US" dirty="0"/>
          </a:p>
        </p:txBody>
      </p:sp>
      <p:sp>
        <p:nvSpPr>
          <p:cNvPr id="29699" name="Rectangle 3">
            <a:extLst>
              <a:ext uri="{FF2B5EF4-FFF2-40B4-BE49-F238E27FC236}">
                <a16:creationId xmlns:a16="http://schemas.microsoft.com/office/drawing/2014/main" id="{F4098635-9B65-4F4E-9BA4-20880A0D2E17}"/>
              </a:ext>
            </a:extLst>
          </p:cNvPr>
          <p:cNvSpPr>
            <a:spLocks noGrp="1" noChangeArrowheads="1"/>
          </p:cNvSpPr>
          <p:nvPr>
            <p:ph type="body" idx="1"/>
          </p:nvPr>
        </p:nvSpPr>
        <p:spPr>
          <a:xfrm>
            <a:off x="2209800" y="1897064"/>
            <a:ext cx="7772400" cy="3176587"/>
          </a:xfrm>
        </p:spPr>
        <p:txBody>
          <a:bodyPr>
            <a:normAutofit fontScale="92500"/>
          </a:bodyPr>
          <a:lstStyle/>
          <a:p>
            <a:pPr>
              <a:lnSpc>
                <a:spcPct val="90000"/>
              </a:lnSpc>
            </a:pPr>
            <a:r>
              <a:rPr lang="en-US" altLang="en-US" sz="2400" dirty="0">
                <a:cs typeface="Times New Roman" panose="02020603050405020304" pitchFamily="18" charset="0"/>
              </a:rPr>
              <a:t>An open reading frame that begins with a start codon (usually ATG, GTG or TTG, but this is species-dependent)</a:t>
            </a:r>
          </a:p>
          <a:p>
            <a:pPr>
              <a:lnSpc>
                <a:spcPct val="90000"/>
              </a:lnSpc>
            </a:pPr>
            <a:r>
              <a:rPr lang="en-US" altLang="en-US" sz="2400" dirty="0">
                <a:cs typeface="Times New Roman" panose="02020603050405020304" pitchFamily="18" charset="0"/>
              </a:rPr>
              <a:t>Most prokaryotic genes code for proteins that are 60 or more amino acids in length</a:t>
            </a:r>
          </a:p>
          <a:p>
            <a:pPr>
              <a:lnSpc>
                <a:spcPct val="90000"/>
              </a:lnSpc>
            </a:pPr>
            <a:r>
              <a:rPr lang="en-US" altLang="en-US" sz="2400" dirty="0">
                <a:cs typeface="Times New Roman" panose="02020603050405020304" pitchFamily="18" charset="0"/>
              </a:rPr>
              <a:t>The probability that a </a:t>
            </a:r>
            <a:r>
              <a:rPr lang="en-US" altLang="en-US" sz="2400" u="sng" dirty="0">
                <a:cs typeface="Times New Roman" panose="02020603050405020304" pitchFamily="18" charset="0"/>
              </a:rPr>
              <a:t>random</a:t>
            </a:r>
            <a:r>
              <a:rPr lang="en-US" altLang="en-US" sz="2400" dirty="0">
                <a:cs typeface="Times New Roman" panose="02020603050405020304" pitchFamily="18" charset="0"/>
              </a:rPr>
              <a:t> sequence of nucleotides of length n has no stop codons is (61/64)</a:t>
            </a:r>
            <a:r>
              <a:rPr lang="en-US" altLang="en-US" sz="2400" baseline="30000" dirty="0">
                <a:cs typeface="Times New Roman" panose="02020603050405020304" pitchFamily="18" charset="0"/>
              </a:rPr>
              <a:t>n</a:t>
            </a:r>
            <a:r>
              <a:rPr lang="en-US" altLang="en-US" sz="2400" dirty="0">
                <a:cs typeface="Times New Roman" panose="02020603050405020304" pitchFamily="18" charset="0"/>
              </a:rPr>
              <a:t> </a:t>
            </a:r>
          </a:p>
          <a:p>
            <a:pPr>
              <a:lnSpc>
                <a:spcPct val="90000"/>
              </a:lnSpc>
            </a:pPr>
            <a:r>
              <a:rPr lang="en-US" altLang="en-US" sz="2400" dirty="0">
                <a:cs typeface="Times New Roman" panose="02020603050405020304" pitchFamily="18" charset="0"/>
              </a:rPr>
              <a:t>When n is 50, there is a probability of 92% that the random sequence contains a stop codon</a:t>
            </a:r>
          </a:p>
          <a:p>
            <a:pPr>
              <a:lnSpc>
                <a:spcPct val="90000"/>
              </a:lnSpc>
            </a:pPr>
            <a:r>
              <a:rPr lang="en-US" altLang="en-US" sz="2400" dirty="0">
                <a:cs typeface="Times New Roman" panose="02020603050405020304" pitchFamily="18" charset="0"/>
              </a:rPr>
              <a:t>When n is 100, this probability exceeds 99%</a:t>
            </a:r>
            <a:r>
              <a:rPr lang="en-US" altLang="en-US" sz="2400" dirty="0"/>
              <a:t> </a:t>
            </a:r>
          </a:p>
        </p:txBody>
      </p:sp>
    </p:spTree>
    <p:extLst>
      <p:ext uri="{BB962C8B-B14F-4D97-AF65-F5344CB8AC3E}">
        <p14:creationId xmlns:p14="http://schemas.microsoft.com/office/powerpoint/2010/main" val="34180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A7F3-EEF1-3641-9929-453218EA7E80}"/>
              </a:ext>
            </a:extLst>
          </p:cNvPr>
          <p:cNvSpPr>
            <a:spLocks noGrp="1"/>
          </p:cNvSpPr>
          <p:nvPr>
            <p:ph type="title"/>
          </p:nvPr>
        </p:nvSpPr>
        <p:spPr/>
        <p:txBody>
          <a:bodyPr/>
          <a:lstStyle/>
          <a:p>
            <a:r>
              <a:rPr lang="en-US" dirty="0"/>
              <a:t>Finding ORFs with UGENE</a:t>
            </a:r>
          </a:p>
        </p:txBody>
      </p:sp>
      <p:sp>
        <p:nvSpPr>
          <p:cNvPr id="3" name="Content Placeholder 2">
            <a:extLst>
              <a:ext uri="{FF2B5EF4-FFF2-40B4-BE49-F238E27FC236}">
                <a16:creationId xmlns:a16="http://schemas.microsoft.com/office/drawing/2014/main" id="{8C62BD72-B0DA-B740-827B-40DAAA294170}"/>
              </a:ext>
            </a:extLst>
          </p:cNvPr>
          <p:cNvSpPr>
            <a:spLocks noGrp="1"/>
          </p:cNvSpPr>
          <p:nvPr>
            <p:ph idx="1"/>
          </p:nvPr>
        </p:nvSpPr>
        <p:spPr/>
        <p:txBody>
          <a:bodyPr/>
          <a:lstStyle/>
          <a:p>
            <a:r>
              <a:rPr lang="en-US" dirty="0"/>
              <a:t>NC_011604.1.fasta</a:t>
            </a:r>
          </a:p>
          <a:p>
            <a:r>
              <a:rPr lang="en-US" dirty="0"/>
              <a:t>NCBI ORF Finder is also nice https://</a:t>
            </a:r>
            <a:r>
              <a:rPr lang="en-US" dirty="0" err="1"/>
              <a:t>www.ncbi.nlm.nih.gov</a:t>
            </a:r>
            <a:r>
              <a:rPr lang="en-US" dirty="0"/>
              <a:t>/</a:t>
            </a:r>
            <a:r>
              <a:rPr lang="en-US"/>
              <a:t>orffinder</a:t>
            </a:r>
            <a:r>
              <a:rPr lang="en-US" dirty="0"/>
              <a:t>/</a:t>
            </a:r>
          </a:p>
        </p:txBody>
      </p:sp>
    </p:spTree>
    <p:extLst>
      <p:ext uri="{BB962C8B-B14F-4D97-AF65-F5344CB8AC3E}">
        <p14:creationId xmlns:p14="http://schemas.microsoft.com/office/powerpoint/2010/main" val="1650310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9D8B-6BEF-ED4B-B4D3-45D3FF668142}"/>
              </a:ext>
            </a:extLst>
          </p:cNvPr>
          <p:cNvSpPr>
            <a:spLocks noGrp="1"/>
          </p:cNvSpPr>
          <p:nvPr>
            <p:ph type="title"/>
          </p:nvPr>
        </p:nvSpPr>
        <p:spPr/>
        <p:txBody>
          <a:bodyPr/>
          <a:lstStyle/>
          <a:p>
            <a:r>
              <a:rPr lang="en-US" dirty="0"/>
              <a:t>Recombination</a:t>
            </a:r>
          </a:p>
        </p:txBody>
      </p:sp>
      <p:sp>
        <p:nvSpPr>
          <p:cNvPr id="3" name="Text Placeholder 2">
            <a:extLst>
              <a:ext uri="{FF2B5EF4-FFF2-40B4-BE49-F238E27FC236}">
                <a16:creationId xmlns:a16="http://schemas.microsoft.com/office/drawing/2014/main" id="{4D4B53AF-FE75-CC4D-B5BC-BE5DDA6F84A0}"/>
              </a:ext>
            </a:extLst>
          </p:cNvPr>
          <p:cNvSpPr>
            <a:spLocks noGrp="1"/>
          </p:cNvSpPr>
          <p:nvPr>
            <p:ph type="body" sz="quarter" idx="10"/>
          </p:nvPr>
        </p:nvSpPr>
        <p:spPr/>
        <p:txBody>
          <a:bodyPr/>
          <a:lstStyle/>
          <a:p>
            <a:r>
              <a:rPr lang="en-US" dirty="0"/>
              <a:t>Restriction Enzymes</a:t>
            </a:r>
          </a:p>
        </p:txBody>
      </p:sp>
    </p:spTree>
    <p:extLst>
      <p:ext uri="{BB962C8B-B14F-4D97-AF65-F5344CB8AC3E}">
        <p14:creationId xmlns:p14="http://schemas.microsoft.com/office/powerpoint/2010/main" val="2598806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8951-9E79-B443-9CAE-B34EB94BB954}"/>
              </a:ext>
            </a:extLst>
          </p:cNvPr>
          <p:cNvSpPr>
            <a:spLocks noGrp="1"/>
          </p:cNvSpPr>
          <p:nvPr>
            <p:ph type="title"/>
          </p:nvPr>
        </p:nvSpPr>
        <p:spPr/>
        <p:txBody>
          <a:bodyPr/>
          <a:lstStyle/>
          <a:p>
            <a:r>
              <a:rPr lang="en-US" dirty="0"/>
              <a:t>What are restriction enzymes?</a:t>
            </a:r>
          </a:p>
        </p:txBody>
      </p:sp>
      <p:sp>
        <p:nvSpPr>
          <p:cNvPr id="3" name="Content Placeholder 2">
            <a:extLst>
              <a:ext uri="{FF2B5EF4-FFF2-40B4-BE49-F238E27FC236}">
                <a16:creationId xmlns:a16="http://schemas.microsoft.com/office/drawing/2014/main" id="{720BA39D-0A00-174E-85F0-BBC5E3F57188}"/>
              </a:ext>
            </a:extLst>
          </p:cNvPr>
          <p:cNvSpPr>
            <a:spLocks noGrp="1"/>
          </p:cNvSpPr>
          <p:nvPr>
            <p:ph idx="1"/>
          </p:nvPr>
        </p:nvSpPr>
        <p:spPr/>
        <p:txBody>
          <a:bodyPr>
            <a:normAutofit fontScale="92500" lnSpcReduction="10000"/>
          </a:bodyPr>
          <a:lstStyle/>
          <a:p>
            <a:r>
              <a:rPr lang="en-US" dirty="0"/>
              <a:t>Molecular scissors that cut double stranded  DNA molecules at specific points.</a:t>
            </a:r>
          </a:p>
          <a:p>
            <a:r>
              <a:rPr lang="en-US" dirty="0"/>
              <a:t>Found naturally in a wide variety of prokaryotes – defense against phages</a:t>
            </a:r>
          </a:p>
          <a:p>
            <a:r>
              <a:rPr lang="en-US" dirty="0"/>
              <a:t>An important tool for manipulating DNA.</a:t>
            </a:r>
          </a:p>
          <a:p>
            <a:pPr>
              <a:defRPr/>
            </a:pPr>
            <a:r>
              <a:rPr lang="en-US" dirty="0"/>
              <a:t>Named for bacterial genus, species, strain, and type</a:t>
            </a:r>
          </a:p>
          <a:p>
            <a:pPr>
              <a:buNone/>
              <a:defRPr/>
            </a:pPr>
            <a:r>
              <a:rPr lang="en-US" dirty="0"/>
              <a:t>			Example: </a:t>
            </a:r>
            <a:r>
              <a:rPr lang="en-US" dirty="0">
                <a:solidFill>
                  <a:srgbClr val="FF0066"/>
                </a:solidFill>
              </a:rPr>
              <a:t>E</a:t>
            </a:r>
            <a:r>
              <a:rPr lang="en-US" dirty="0">
                <a:solidFill>
                  <a:srgbClr val="00CC00"/>
                </a:solidFill>
              </a:rPr>
              <a:t>co</a:t>
            </a:r>
            <a:r>
              <a:rPr lang="en-US" dirty="0">
                <a:solidFill>
                  <a:srgbClr val="0066FF"/>
                </a:solidFill>
              </a:rPr>
              <a:t>R</a:t>
            </a:r>
            <a:r>
              <a:rPr lang="en-US" dirty="0">
                <a:solidFill>
                  <a:srgbClr val="FF6600"/>
                </a:solidFill>
              </a:rPr>
              <a:t>1</a:t>
            </a:r>
          </a:p>
          <a:p>
            <a:pPr>
              <a:buNone/>
              <a:defRPr/>
            </a:pPr>
            <a:r>
              <a:rPr lang="en-US" dirty="0"/>
              <a:t>				Genus: </a:t>
            </a:r>
            <a:r>
              <a:rPr lang="en-US" dirty="0">
                <a:solidFill>
                  <a:srgbClr val="FF0066"/>
                </a:solidFill>
              </a:rPr>
              <a:t>E</a:t>
            </a:r>
            <a:r>
              <a:rPr lang="en-US" dirty="0"/>
              <a:t>scherichia</a:t>
            </a:r>
            <a:br>
              <a:rPr lang="en-US" dirty="0"/>
            </a:br>
            <a:r>
              <a:rPr lang="en-US" dirty="0"/>
              <a:t>			Species: </a:t>
            </a:r>
            <a:r>
              <a:rPr lang="en-US" dirty="0">
                <a:solidFill>
                  <a:srgbClr val="00CC00"/>
                </a:solidFill>
              </a:rPr>
              <a:t>co</a:t>
            </a:r>
            <a:r>
              <a:rPr lang="en-US" dirty="0"/>
              <a:t>li</a:t>
            </a:r>
            <a:br>
              <a:rPr lang="en-US" dirty="0"/>
            </a:br>
            <a:r>
              <a:rPr lang="en-US" dirty="0"/>
              <a:t>			Strain: </a:t>
            </a:r>
            <a:r>
              <a:rPr lang="en-US" dirty="0">
                <a:solidFill>
                  <a:srgbClr val="0066FF"/>
                </a:solidFill>
              </a:rPr>
              <a:t>R</a:t>
            </a:r>
            <a:br>
              <a:rPr lang="en-US" dirty="0">
                <a:solidFill>
                  <a:srgbClr val="0066FF"/>
                </a:solidFill>
              </a:rPr>
            </a:br>
            <a:r>
              <a:rPr lang="en-US" dirty="0">
                <a:solidFill>
                  <a:srgbClr val="0066FF"/>
                </a:solidFill>
              </a:rPr>
              <a:t>			</a:t>
            </a:r>
            <a:r>
              <a:rPr lang="en-US" dirty="0"/>
              <a:t>Order discovered: </a:t>
            </a:r>
            <a:r>
              <a:rPr lang="en-US" dirty="0">
                <a:solidFill>
                  <a:srgbClr val="FF6600"/>
                </a:solidFill>
              </a:rPr>
              <a:t>I (roman numeral 1)</a:t>
            </a:r>
          </a:p>
          <a:p>
            <a:endParaRPr lang="en-US" dirty="0"/>
          </a:p>
        </p:txBody>
      </p:sp>
    </p:spTree>
    <p:extLst>
      <p:ext uri="{BB962C8B-B14F-4D97-AF65-F5344CB8AC3E}">
        <p14:creationId xmlns:p14="http://schemas.microsoft.com/office/powerpoint/2010/main" val="2948901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02DB-FB22-A642-8F4C-D1FB018FC527}"/>
              </a:ext>
            </a:extLst>
          </p:cNvPr>
          <p:cNvSpPr>
            <a:spLocks noGrp="1"/>
          </p:cNvSpPr>
          <p:nvPr>
            <p:ph type="title"/>
          </p:nvPr>
        </p:nvSpPr>
        <p:spPr/>
        <p:txBody>
          <a:bodyPr/>
          <a:lstStyle/>
          <a:p>
            <a:r>
              <a:rPr lang="en-US" dirty="0"/>
              <a:t>Recognition Sequences</a:t>
            </a:r>
          </a:p>
        </p:txBody>
      </p:sp>
      <p:pic>
        <p:nvPicPr>
          <p:cNvPr id="4" name="Picture 3">
            <a:extLst>
              <a:ext uri="{FF2B5EF4-FFF2-40B4-BE49-F238E27FC236}">
                <a16:creationId xmlns:a16="http://schemas.microsoft.com/office/drawing/2014/main" id="{78F8B115-399D-7E40-A1AD-AAF0B5CB6C83}"/>
              </a:ext>
            </a:extLst>
          </p:cNvPr>
          <p:cNvPicPr>
            <a:picLocks noChangeAspect="1"/>
          </p:cNvPicPr>
          <p:nvPr/>
        </p:nvPicPr>
        <p:blipFill>
          <a:blip r:embed="rId2"/>
          <a:stretch>
            <a:fillRect/>
          </a:stretch>
        </p:blipFill>
        <p:spPr>
          <a:xfrm>
            <a:off x="825500" y="1285755"/>
            <a:ext cx="9347200" cy="2133600"/>
          </a:xfrm>
          <a:prstGeom prst="rect">
            <a:avLst/>
          </a:prstGeom>
        </p:spPr>
      </p:pic>
      <p:pic>
        <p:nvPicPr>
          <p:cNvPr id="6" name="Picture 5">
            <a:extLst>
              <a:ext uri="{FF2B5EF4-FFF2-40B4-BE49-F238E27FC236}">
                <a16:creationId xmlns:a16="http://schemas.microsoft.com/office/drawing/2014/main" id="{F5F948BA-9D85-3F4B-AE1F-3C1798E9F078}"/>
              </a:ext>
            </a:extLst>
          </p:cNvPr>
          <p:cNvPicPr>
            <a:picLocks noChangeAspect="1"/>
          </p:cNvPicPr>
          <p:nvPr/>
        </p:nvPicPr>
        <p:blipFill>
          <a:blip r:embed="rId3"/>
          <a:stretch>
            <a:fillRect/>
          </a:stretch>
        </p:blipFill>
        <p:spPr>
          <a:xfrm>
            <a:off x="825500" y="3667945"/>
            <a:ext cx="9182100" cy="2184400"/>
          </a:xfrm>
          <a:prstGeom prst="rect">
            <a:avLst/>
          </a:prstGeom>
        </p:spPr>
      </p:pic>
      <p:sp>
        <p:nvSpPr>
          <p:cNvPr id="7" name="TextBox 6">
            <a:extLst>
              <a:ext uri="{FF2B5EF4-FFF2-40B4-BE49-F238E27FC236}">
                <a16:creationId xmlns:a16="http://schemas.microsoft.com/office/drawing/2014/main" id="{ABE10106-F272-ED40-8F97-B01BAC6BAEC1}"/>
              </a:ext>
            </a:extLst>
          </p:cNvPr>
          <p:cNvSpPr txBox="1"/>
          <p:nvPr/>
        </p:nvSpPr>
        <p:spPr>
          <a:xfrm>
            <a:off x="8970380" y="2060294"/>
            <a:ext cx="914400" cy="914400"/>
          </a:xfrm>
          <a:prstGeom prst="rect">
            <a:avLst/>
          </a:prstGeom>
          <a:noFill/>
        </p:spPr>
        <p:txBody>
          <a:bodyPr wrap="none" rtlCol="0">
            <a:normAutofit/>
          </a:bodyPr>
          <a:lstStyle/>
          <a:p>
            <a:pPr algn="l"/>
            <a:endParaRPr lang="en-US" sz="2400" dirty="0">
              <a:latin typeface="Arial" panose="020B0604020202020204" pitchFamily="34" charset="0"/>
              <a:cs typeface="Arial" panose="020B0604020202020204" pitchFamily="34" charset="0"/>
            </a:endParaRPr>
          </a:p>
        </p:txBody>
      </p:sp>
      <p:sp>
        <p:nvSpPr>
          <p:cNvPr id="8" name="Rounded Rectangle 7">
            <a:extLst>
              <a:ext uri="{FF2B5EF4-FFF2-40B4-BE49-F238E27FC236}">
                <a16:creationId xmlns:a16="http://schemas.microsoft.com/office/drawing/2014/main" id="{57239218-05A4-4F41-BF1A-4B3DE5241130}"/>
              </a:ext>
            </a:extLst>
          </p:cNvPr>
          <p:cNvSpPr/>
          <p:nvPr/>
        </p:nvSpPr>
        <p:spPr>
          <a:xfrm>
            <a:off x="2488557" y="1944547"/>
            <a:ext cx="1388962" cy="740780"/>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C45AD993-5078-BB48-9524-A7FD16FDA4E3}"/>
              </a:ext>
            </a:extLst>
          </p:cNvPr>
          <p:cNvSpPr/>
          <p:nvPr/>
        </p:nvSpPr>
        <p:spPr>
          <a:xfrm>
            <a:off x="2442258" y="4389755"/>
            <a:ext cx="1388962" cy="740780"/>
          </a:xfrm>
          <a:prstGeom prst="round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9D52C38-98C8-A842-9E03-FB4C8C6D6CA3}"/>
              </a:ext>
            </a:extLst>
          </p:cNvPr>
          <p:cNvSpPr txBox="1"/>
          <p:nvPr/>
        </p:nvSpPr>
        <p:spPr>
          <a:xfrm>
            <a:off x="4444276" y="3291767"/>
            <a:ext cx="4815471" cy="700535"/>
          </a:xfrm>
          <a:prstGeom prst="rect">
            <a:avLst/>
          </a:prstGeom>
          <a:noFill/>
        </p:spPr>
        <p:txBody>
          <a:bodyPr wrap="square" rtlCol="0">
            <a:normAutofit/>
          </a:bodyPr>
          <a:lstStyle/>
          <a:p>
            <a:pPr algn="l"/>
            <a:r>
              <a:rPr lang="en-US" sz="2400" dirty="0">
                <a:solidFill>
                  <a:srgbClr val="0070C0"/>
                </a:solidFill>
                <a:latin typeface="Arial" panose="020B0604020202020204" pitchFamily="34" charset="0"/>
                <a:cs typeface="Arial" panose="020B0604020202020204" pitchFamily="34" charset="0"/>
              </a:rPr>
              <a:t>Inverted Repeat Palindromes </a:t>
            </a:r>
          </a:p>
        </p:txBody>
      </p:sp>
      <p:cxnSp>
        <p:nvCxnSpPr>
          <p:cNvPr id="12" name="Straight Arrow Connector 11">
            <a:extLst>
              <a:ext uri="{FF2B5EF4-FFF2-40B4-BE49-F238E27FC236}">
                <a16:creationId xmlns:a16="http://schemas.microsoft.com/office/drawing/2014/main" id="{39C417CE-310F-EE45-B5B6-D93CCE64F97D}"/>
              </a:ext>
            </a:extLst>
          </p:cNvPr>
          <p:cNvCxnSpPr/>
          <p:nvPr/>
        </p:nvCxnSpPr>
        <p:spPr>
          <a:xfrm flipH="1" flipV="1">
            <a:off x="3877519" y="2517494"/>
            <a:ext cx="1539031" cy="758141"/>
          </a:xfrm>
          <a:prstGeom prst="straightConnector1">
            <a:avLst/>
          </a:prstGeom>
          <a:ln w="31750">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9DD76C27-6C22-7C4E-915F-0B001DA1808E}"/>
              </a:ext>
            </a:extLst>
          </p:cNvPr>
          <p:cNvCxnSpPr>
            <a:cxnSpLocks/>
          </p:cNvCxnSpPr>
          <p:nvPr/>
        </p:nvCxnSpPr>
        <p:spPr>
          <a:xfrm flipH="1">
            <a:off x="3703899" y="3696534"/>
            <a:ext cx="1795202" cy="693221"/>
          </a:xfrm>
          <a:prstGeom prst="straightConnector1">
            <a:avLst/>
          </a:prstGeom>
          <a:ln w="31750">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A3D5B33-5D97-E741-8D79-19E08987A175}"/>
              </a:ext>
            </a:extLst>
          </p:cNvPr>
          <p:cNvSpPr txBox="1"/>
          <p:nvPr/>
        </p:nvSpPr>
        <p:spPr>
          <a:xfrm>
            <a:off x="647700" y="6545566"/>
            <a:ext cx="4546600" cy="312434"/>
          </a:xfrm>
          <a:prstGeom prst="rect">
            <a:avLst/>
          </a:prstGeom>
          <a:noFill/>
        </p:spPr>
        <p:txBody>
          <a:bodyPr wrap="none" rtlCol="0">
            <a:normAutofit/>
          </a:bodyPr>
          <a:lstStyle/>
          <a:p>
            <a:pPr algn="l"/>
            <a:r>
              <a:rPr lang="en-US" sz="1400" dirty="0">
                <a:latin typeface="Arial" panose="020B0604020202020204" pitchFamily="34" charset="0"/>
                <a:cs typeface="Arial" panose="020B0604020202020204" pitchFamily="34" charset="0"/>
              </a:rPr>
              <a:t>figures from Khan Academy </a:t>
            </a:r>
          </a:p>
        </p:txBody>
      </p:sp>
    </p:spTree>
    <p:extLst>
      <p:ext uri="{BB962C8B-B14F-4D97-AF65-F5344CB8AC3E}">
        <p14:creationId xmlns:p14="http://schemas.microsoft.com/office/powerpoint/2010/main" val="747764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02DB-FB22-A642-8F4C-D1FB018FC527}"/>
              </a:ext>
            </a:extLst>
          </p:cNvPr>
          <p:cNvSpPr>
            <a:spLocks noGrp="1"/>
          </p:cNvSpPr>
          <p:nvPr>
            <p:ph type="title"/>
          </p:nvPr>
        </p:nvSpPr>
        <p:spPr/>
        <p:txBody>
          <a:bodyPr/>
          <a:lstStyle/>
          <a:p>
            <a:r>
              <a:rPr lang="en-US" dirty="0"/>
              <a:t>Blunt and Sticky Ends</a:t>
            </a:r>
          </a:p>
        </p:txBody>
      </p:sp>
      <p:pic>
        <p:nvPicPr>
          <p:cNvPr id="4" name="Picture 3">
            <a:extLst>
              <a:ext uri="{FF2B5EF4-FFF2-40B4-BE49-F238E27FC236}">
                <a16:creationId xmlns:a16="http://schemas.microsoft.com/office/drawing/2014/main" id="{78F8B115-399D-7E40-A1AD-AAF0B5CB6C83}"/>
              </a:ext>
            </a:extLst>
          </p:cNvPr>
          <p:cNvPicPr>
            <a:picLocks noChangeAspect="1"/>
          </p:cNvPicPr>
          <p:nvPr/>
        </p:nvPicPr>
        <p:blipFill>
          <a:blip r:embed="rId2"/>
          <a:stretch>
            <a:fillRect/>
          </a:stretch>
        </p:blipFill>
        <p:spPr>
          <a:xfrm>
            <a:off x="825500" y="1285755"/>
            <a:ext cx="9347200" cy="2133600"/>
          </a:xfrm>
          <a:prstGeom prst="rect">
            <a:avLst/>
          </a:prstGeom>
        </p:spPr>
      </p:pic>
      <p:pic>
        <p:nvPicPr>
          <p:cNvPr id="6" name="Picture 5">
            <a:extLst>
              <a:ext uri="{FF2B5EF4-FFF2-40B4-BE49-F238E27FC236}">
                <a16:creationId xmlns:a16="http://schemas.microsoft.com/office/drawing/2014/main" id="{F5F948BA-9D85-3F4B-AE1F-3C1798E9F078}"/>
              </a:ext>
            </a:extLst>
          </p:cNvPr>
          <p:cNvPicPr>
            <a:picLocks noChangeAspect="1"/>
          </p:cNvPicPr>
          <p:nvPr/>
        </p:nvPicPr>
        <p:blipFill>
          <a:blip r:embed="rId3"/>
          <a:stretch>
            <a:fillRect/>
          </a:stretch>
        </p:blipFill>
        <p:spPr>
          <a:xfrm>
            <a:off x="825500" y="3667945"/>
            <a:ext cx="9182100" cy="2184400"/>
          </a:xfrm>
          <a:prstGeom prst="rect">
            <a:avLst/>
          </a:prstGeom>
        </p:spPr>
      </p:pic>
      <p:sp>
        <p:nvSpPr>
          <p:cNvPr id="7" name="TextBox 6">
            <a:extLst>
              <a:ext uri="{FF2B5EF4-FFF2-40B4-BE49-F238E27FC236}">
                <a16:creationId xmlns:a16="http://schemas.microsoft.com/office/drawing/2014/main" id="{ABE10106-F272-ED40-8F97-B01BAC6BAEC1}"/>
              </a:ext>
            </a:extLst>
          </p:cNvPr>
          <p:cNvSpPr txBox="1"/>
          <p:nvPr/>
        </p:nvSpPr>
        <p:spPr>
          <a:xfrm>
            <a:off x="8970380" y="2060294"/>
            <a:ext cx="914400" cy="914400"/>
          </a:xfrm>
          <a:prstGeom prst="rect">
            <a:avLst/>
          </a:prstGeom>
          <a:noFill/>
        </p:spPr>
        <p:txBody>
          <a:bodyPr wrap="none" rtlCol="0">
            <a:normAutofit/>
          </a:bodyPr>
          <a:lstStyle/>
          <a:p>
            <a:pPr algn="l"/>
            <a:endParaRPr lang="en-US" sz="2400" dirty="0">
              <a:latin typeface="Arial" panose="020B0604020202020204" pitchFamily="34" charset="0"/>
              <a:cs typeface="Arial" panose="020B0604020202020204" pitchFamily="34" charset="0"/>
            </a:endParaRPr>
          </a:p>
        </p:txBody>
      </p:sp>
      <p:sp>
        <p:nvSpPr>
          <p:cNvPr id="15" name="Rounded Rectangle 14">
            <a:extLst>
              <a:ext uri="{FF2B5EF4-FFF2-40B4-BE49-F238E27FC236}">
                <a16:creationId xmlns:a16="http://schemas.microsoft.com/office/drawing/2014/main" id="{F58955BA-9A08-D741-8448-B5F2D7681593}"/>
              </a:ext>
            </a:extLst>
          </p:cNvPr>
          <p:cNvSpPr/>
          <p:nvPr/>
        </p:nvSpPr>
        <p:spPr>
          <a:xfrm>
            <a:off x="6498984" y="1770927"/>
            <a:ext cx="2183476" cy="914400"/>
          </a:xfrm>
          <a:prstGeom prst="roundRect">
            <a:avLst/>
          </a:prstGeom>
          <a:no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C8659564-EF71-B641-AF29-44CDA27D9DB7}"/>
              </a:ext>
            </a:extLst>
          </p:cNvPr>
          <p:cNvSpPr/>
          <p:nvPr/>
        </p:nvSpPr>
        <p:spPr>
          <a:xfrm>
            <a:off x="6709619" y="4216135"/>
            <a:ext cx="2063991" cy="1154518"/>
          </a:xfrm>
          <a:prstGeom prst="roundRect">
            <a:avLst/>
          </a:prstGeom>
          <a:noFill/>
          <a:ln w="381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038B62C-289C-7647-BB0D-244DF3178EAA}"/>
              </a:ext>
            </a:extLst>
          </p:cNvPr>
          <p:cNvSpPr txBox="1"/>
          <p:nvPr/>
        </p:nvSpPr>
        <p:spPr>
          <a:xfrm>
            <a:off x="6076709" y="3148314"/>
            <a:ext cx="1736202" cy="914400"/>
          </a:xfrm>
          <a:prstGeom prst="rect">
            <a:avLst/>
          </a:prstGeom>
          <a:noFill/>
        </p:spPr>
        <p:txBody>
          <a:bodyPr wrap="none" rtlCol="0">
            <a:normAutofit/>
          </a:bodyPr>
          <a:lstStyle/>
          <a:p>
            <a:pPr algn="l"/>
            <a:r>
              <a:rPr lang="en-US" sz="2400" dirty="0">
                <a:solidFill>
                  <a:srgbClr val="0070C0"/>
                </a:solidFill>
                <a:latin typeface="Arial" panose="020B0604020202020204" pitchFamily="34" charset="0"/>
                <a:cs typeface="Arial" panose="020B0604020202020204" pitchFamily="34" charset="0"/>
              </a:rPr>
              <a:t>Sticky End</a:t>
            </a:r>
          </a:p>
        </p:txBody>
      </p:sp>
      <p:cxnSp>
        <p:nvCxnSpPr>
          <p:cNvPr id="11" name="Straight Arrow Connector 10">
            <a:extLst>
              <a:ext uri="{FF2B5EF4-FFF2-40B4-BE49-F238E27FC236}">
                <a16:creationId xmlns:a16="http://schemas.microsoft.com/office/drawing/2014/main" id="{5C8C6FCB-7F7F-A749-BA1B-1DE06CD62B5C}"/>
              </a:ext>
            </a:extLst>
          </p:cNvPr>
          <p:cNvCxnSpPr>
            <a:cxnSpLocks/>
          </p:cNvCxnSpPr>
          <p:nvPr/>
        </p:nvCxnSpPr>
        <p:spPr>
          <a:xfrm flipV="1">
            <a:off x="6817489" y="2685328"/>
            <a:ext cx="532435" cy="601882"/>
          </a:xfrm>
          <a:prstGeom prst="straightConnector1">
            <a:avLst/>
          </a:prstGeom>
          <a:ln w="31750">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583FB8FC-866E-8F49-9F7A-A77114DA3077}"/>
              </a:ext>
            </a:extLst>
          </p:cNvPr>
          <p:cNvSpPr txBox="1"/>
          <p:nvPr/>
        </p:nvSpPr>
        <p:spPr>
          <a:xfrm>
            <a:off x="5841518" y="5833639"/>
            <a:ext cx="1736202" cy="914400"/>
          </a:xfrm>
          <a:prstGeom prst="rect">
            <a:avLst/>
          </a:prstGeom>
          <a:noFill/>
        </p:spPr>
        <p:txBody>
          <a:bodyPr wrap="none" rtlCol="0">
            <a:normAutofit/>
          </a:bodyPr>
          <a:lstStyle/>
          <a:p>
            <a:pPr algn="l"/>
            <a:r>
              <a:rPr lang="en-US" sz="2400" dirty="0">
                <a:solidFill>
                  <a:srgbClr val="0070C0"/>
                </a:solidFill>
                <a:latin typeface="Arial" panose="020B0604020202020204" pitchFamily="34" charset="0"/>
                <a:cs typeface="Arial" panose="020B0604020202020204" pitchFamily="34" charset="0"/>
              </a:rPr>
              <a:t>Blunt End</a:t>
            </a:r>
          </a:p>
        </p:txBody>
      </p:sp>
      <p:cxnSp>
        <p:nvCxnSpPr>
          <p:cNvPr id="18" name="Straight Arrow Connector 17">
            <a:extLst>
              <a:ext uri="{FF2B5EF4-FFF2-40B4-BE49-F238E27FC236}">
                <a16:creationId xmlns:a16="http://schemas.microsoft.com/office/drawing/2014/main" id="{89000955-3C3D-D748-8950-2EC1E7EBBC88}"/>
              </a:ext>
            </a:extLst>
          </p:cNvPr>
          <p:cNvCxnSpPr>
            <a:cxnSpLocks/>
          </p:cNvCxnSpPr>
          <p:nvPr/>
        </p:nvCxnSpPr>
        <p:spPr>
          <a:xfrm flipV="1">
            <a:off x="6582298" y="5370653"/>
            <a:ext cx="532435" cy="601882"/>
          </a:xfrm>
          <a:prstGeom prst="straightConnector1">
            <a:avLst/>
          </a:prstGeom>
          <a:ln w="3175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9000462-DB25-C246-BDF0-492327496F7A}"/>
              </a:ext>
            </a:extLst>
          </p:cNvPr>
          <p:cNvSpPr txBox="1"/>
          <p:nvPr/>
        </p:nvSpPr>
        <p:spPr>
          <a:xfrm>
            <a:off x="647700" y="6545566"/>
            <a:ext cx="4546600" cy="312434"/>
          </a:xfrm>
          <a:prstGeom prst="rect">
            <a:avLst/>
          </a:prstGeom>
          <a:noFill/>
        </p:spPr>
        <p:txBody>
          <a:bodyPr wrap="none" rtlCol="0">
            <a:normAutofit/>
          </a:bodyPr>
          <a:lstStyle/>
          <a:p>
            <a:pPr algn="l"/>
            <a:r>
              <a:rPr lang="en-US" sz="1400" dirty="0">
                <a:latin typeface="Arial" panose="020B0604020202020204" pitchFamily="34" charset="0"/>
                <a:cs typeface="Arial" panose="020B0604020202020204" pitchFamily="34" charset="0"/>
              </a:rPr>
              <a:t>figures from Khan Academy </a:t>
            </a:r>
          </a:p>
        </p:txBody>
      </p:sp>
    </p:spTree>
    <p:extLst>
      <p:ext uri="{BB962C8B-B14F-4D97-AF65-F5344CB8AC3E}">
        <p14:creationId xmlns:p14="http://schemas.microsoft.com/office/powerpoint/2010/main" val="299437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CA5E98-39B4-7F4A-BFBD-35F5E5854904}"/>
              </a:ext>
            </a:extLst>
          </p:cNvPr>
          <p:cNvSpPr>
            <a:spLocks noGrp="1"/>
          </p:cNvSpPr>
          <p:nvPr>
            <p:ph idx="1"/>
          </p:nvPr>
        </p:nvSpPr>
        <p:spPr/>
        <p:txBody>
          <a:bodyPr/>
          <a:lstStyle/>
          <a:p>
            <a:r>
              <a:rPr lang="en-US" dirty="0"/>
              <a:t>Make it easier for enzyme </a:t>
            </a:r>
            <a:r>
              <a:rPr lang="en-US" b="1" dirty="0">
                <a:solidFill>
                  <a:srgbClr val="C00000"/>
                </a:solidFill>
              </a:rPr>
              <a:t>DNA ligase </a:t>
            </a:r>
            <a:r>
              <a:rPr lang="en-US" dirty="0"/>
              <a:t>to put the ends back together</a:t>
            </a:r>
          </a:p>
          <a:p>
            <a:r>
              <a:rPr lang="en-US" dirty="0"/>
              <a:t>Useful for recombinant DNA and cloning</a:t>
            </a:r>
          </a:p>
        </p:txBody>
      </p:sp>
      <p:sp>
        <p:nvSpPr>
          <p:cNvPr id="2" name="Title 1">
            <a:extLst>
              <a:ext uri="{FF2B5EF4-FFF2-40B4-BE49-F238E27FC236}">
                <a16:creationId xmlns:a16="http://schemas.microsoft.com/office/drawing/2014/main" id="{C67CD6E0-64F9-1143-9F2B-F6D46DBB50C5}"/>
              </a:ext>
            </a:extLst>
          </p:cNvPr>
          <p:cNvSpPr>
            <a:spLocks noGrp="1"/>
          </p:cNvSpPr>
          <p:nvPr>
            <p:ph type="title"/>
          </p:nvPr>
        </p:nvSpPr>
        <p:spPr/>
        <p:txBody>
          <a:bodyPr/>
          <a:lstStyle/>
          <a:p>
            <a:r>
              <a:rPr lang="en-US" dirty="0"/>
              <a:t>Sticky Ends</a:t>
            </a:r>
          </a:p>
        </p:txBody>
      </p:sp>
      <p:pic>
        <p:nvPicPr>
          <p:cNvPr id="5" name="Picture 4">
            <a:extLst>
              <a:ext uri="{FF2B5EF4-FFF2-40B4-BE49-F238E27FC236}">
                <a16:creationId xmlns:a16="http://schemas.microsoft.com/office/drawing/2014/main" id="{D5D07F03-F749-4443-9BC5-70A26EEC5C3D}"/>
              </a:ext>
            </a:extLst>
          </p:cNvPr>
          <p:cNvPicPr>
            <a:picLocks noChangeAspect="1"/>
          </p:cNvPicPr>
          <p:nvPr/>
        </p:nvPicPr>
        <p:blipFill>
          <a:blip r:embed="rId2"/>
          <a:stretch>
            <a:fillRect/>
          </a:stretch>
        </p:blipFill>
        <p:spPr>
          <a:xfrm>
            <a:off x="974846" y="3669656"/>
            <a:ext cx="8737600" cy="2667000"/>
          </a:xfrm>
          <a:prstGeom prst="rect">
            <a:avLst/>
          </a:prstGeom>
        </p:spPr>
      </p:pic>
      <p:sp>
        <p:nvSpPr>
          <p:cNvPr id="6" name="TextBox 5">
            <a:extLst>
              <a:ext uri="{FF2B5EF4-FFF2-40B4-BE49-F238E27FC236}">
                <a16:creationId xmlns:a16="http://schemas.microsoft.com/office/drawing/2014/main" id="{2424CFA7-07FF-9945-BDB0-B6D64936C487}"/>
              </a:ext>
            </a:extLst>
          </p:cNvPr>
          <p:cNvSpPr txBox="1"/>
          <p:nvPr/>
        </p:nvSpPr>
        <p:spPr>
          <a:xfrm>
            <a:off x="647700" y="6545566"/>
            <a:ext cx="4546600" cy="312434"/>
          </a:xfrm>
          <a:prstGeom prst="rect">
            <a:avLst/>
          </a:prstGeom>
          <a:noFill/>
        </p:spPr>
        <p:txBody>
          <a:bodyPr wrap="none" rtlCol="0">
            <a:normAutofit/>
          </a:bodyPr>
          <a:lstStyle/>
          <a:p>
            <a:pPr algn="l"/>
            <a:r>
              <a:rPr lang="en-US" sz="1400" dirty="0">
                <a:latin typeface="Arial" panose="020B0604020202020204" pitchFamily="34" charset="0"/>
                <a:cs typeface="Arial" panose="020B0604020202020204" pitchFamily="34" charset="0"/>
              </a:rPr>
              <a:t>figures from Khan Academy </a:t>
            </a:r>
          </a:p>
        </p:txBody>
      </p:sp>
    </p:spTree>
    <p:extLst>
      <p:ext uri="{BB962C8B-B14F-4D97-AF65-F5344CB8AC3E}">
        <p14:creationId xmlns:p14="http://schemas.microsoft.com/office/powerpoint/2010/main" val="4154677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838E8A2-1327-514D-B60D-36AE01390732}"/>
              </a:ext>
            </a:extLst>
          </p:cNvPr>
          <p:cNvPicPr>
            <a:picLocks noGrp="1" noChangeAspect="1"/>
          </p:cNvPicPr>
          <p:nvPr>
            <p:ph sz="half" idx="1"/>
          </p:nvPr>
        </p:nvPicPr>
        <p:blipFill>
          <a:blip r:embed="rId3"/>
          <a:stretch>
            <a:fillRect/>
          </a:stretch>
        </p:blipFill>
        <p:spPr>
          <a:xfrm>
            <a:off x="1530627" y="0"/>
            <a:ext cx="3343039" cy="6858000"/>
          </a:xfrm>
        </p:spPr>
      </p:pic>
      <p:pic>
        <p:nvPicPr>
          <p:cNvPr id="8" name="Content Placeholder 7">
            <a:extLst>
              <a:ext uri="{FF2B5EF4-FFF2-40B4-BE49-F238E27FC236}">
                <a16:creationId xmlns:a16="http://schemas.microsoft.com/office/drawing/2014/main" id="{6BE9C671-E5C7-4C4E-BE47-D41787DF2CA0}"/>
              </a:ext>
            </a:extLst>
          </p:cNvPr>
          <p:cNvPicPr>
            <a:picLocks noGrp="1" noChangeAspect="1"/>
          </p:cNvPicPr>
          <p:nvPr>
            <p:ph sz="half" idx="2"/>
          </p:nvPr>
        </p:nvPicPr>
        <p:blipFill>
          <a:blip r:embed="rId4"/>
          <a:stretch>
            <a:fillRect/>
          </a:stretch>
        </p:blipFill>
        <p:spPr>
          <a:xfrm>
            <a:off x="5459868" y="147636"/>
            <a:ext cx="3906837" cy="6675120"/>
          </a:xfrm>
        </p:spPr>
      </p:pic>
      <p:sp>
        <p:nvSpPr>
          <p:cNvPr id="2" name="Title 1">
            <a:extLst>
              <a:ext uri="{FF2B5EF4-FFF2-40B4-BE49-F238E27FC236}">
                <a16:creationId xmlns:a16="http://schemas.microsoft.com/office/drawing/2014/main" id="{47648F6C-A01C-E746-9C06-115E3D0D9D1E}"/>
              </a:ext>
            </a:extLst>
          </p:cNvPr>
          <p:cNvSpPr>
            <a:spLocks noGrp="1"/>
          </p:cNvSpPr>
          <p:nvPr>
            <p:ph type="title"/>
          </p:nvPr>
        </p:nvSpPr>
        <p:spPr>
          <a:xfrm>
            <a:off x="8288731" y="1929741"/>
            <a:ext cx="3616695" cy="738664"/>
          </a:xfrm>
        </p:spPr>
        <p:txBody>
          <a:bodyPr wrap="none">
            <a:spAutoFit/>
          </a:bodyPr>
          <a:lstStyle/>
          <a:p>
            <a:r>
              <a:rPr lang="en-US" sz="3300" dirty="0"/>
              <a:t>Electrophoresis</a:t>
            </a:r>
            <a:r>
              <a:rPr lang="en-US" sz="4200" dirty="0"/>
              <a:t> </a:t>
            </a:r>
          </a:p>
        </p:txBody>
      </p:sp>
      <p:sp>
        <p:nvSpPr>
          <p:cNvPr id="5" name="TextBox 4">
            <a:extLst>
              <a:ext uri="{FF2B5EF4-FFF2-40B4-BE49-F238E27FC236}">
                <a16:creationId xmlns:a16="http://schemas.microsoft.com/office/drawing/2014/main" id="{DCCCF6A0-6ACF-E544-A1B9-A94D24EAEAE5}"/>
              </a:ext>
            </a:extLst>
          </p:cNvPr>
          <p:cNvSpPr txBox="1"/>
          <p:nvPr/>
        </p:nvSpPr>
        <p:spPr>
          <a:xfrm>
            <a:off x="7645400" y="6510322"/>
            <a:ext cx="4546600" cy="312434"/>
          </a:xfrm>
          <a:prstGeom prst="rect">
            <a:avLst/>
          </a:prstGeom>
          <a:noFill/>
        </p:spPr>
        <p:txBody>
          <a:bodyPr wrap="none" rtlCol="0">
            <a:normAutofit/>
          </a:bodyPr>
          <a:lstStyle/>
          <a:p>
            <a:pPr algn="r"/>
            <a:r>
              <a:rPr lang="en-US" sz="1400" dirty="0">
                <a:latin typeface="Arial" panose="020B0604020202020204" pitchFamily="34" charset="0"/>
                <a:cs typeface="Arial" panose="020B0604020202020204" pitchFamily="34" charset="0"/>
              </a:rPr>
              <a:t>from </a:t>
            </a:r>
            <a:r>
              <a:rPr lang="en-US" sz="1400" dirty="0">
                <a:latin typeface="Arial" panose="020B0604020202020204" pitchFamily="34" charset="0"/>
                <a:cs typeface="Arial" panose="020B0604020202020204" pitchFamily="34" charset="0"/>
                <a:hlinkClick r:id="rId5"/>
              </a:rPr>
              <a:t>Nature </a:t>
            </a:r>
            <a:r>
              <a:rPr lang="en-US" sz="1400" dirty="0" err="1">
                <a:latin typeface="Arial" panose="020B0604020202020204" pitchFamily="34" charset="0"/>
                <a:cs typeface="Arial" panose="020B0604020202020204" pitchFamily="34" charset="0"/>
                <a:hlinkClick r:id="rId5"/>
              </a:rPr>
              <a:t>SciTable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65765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Materials</a:t>
            </a:r>
          </a:p>
        </p:txBody>
      </p:sp>
      <p:sp>
        <p:nvSpPr>
          <p:cNvPr id="3" name="Content Placeholder 2"/>
          <p:cNvSpPr>
            <a:spLocks noGrp="1"/>
          </p:cNvSpPr>
          <p:nvPr>
            <p:ph idx="1"/>
          </p:nvPr>
        </p:nvSpPr>
        <p:spPr/>
        <p:txBody>
          <a:bodyPr>
            <a:normAutofit/>
          </a:bodyPr>
          <a:lstStyle/>
          <a:p>
            <a:r>
              <a:rPr lang="en-US" dirty="0"/>
              <a:t>Tools </a:t>
            </a:r>
          </a:p>
          <a:p>
            <a:pPr lvl="1"/>
            <a:r>
              <a:rPr lang="en-US" dirty="0"/>
              <a:t>UGENE: </a:t>
            </a:r>
            <a:r>
              <a:rPr lang="en-US" dirty="0" err="1"/>
              <a:t>Okonechnikov</a:t>
            </a:r>
            <a:r>
              <a:rPr lang="en-US" dirty="0"/>
              <a:t> K, </a:t>
            </a:r>
            <a:r>
              <a:rPr lang="en-US" dirty="0" err="1"/>
              <a:t>Golosova</a:t>
            </a:r>
            <a:r>
              <a:rPr lang="en-US" dirty="0"/>
              <a:t> O, </a:t>
            </a:r>
            <a:r>
              <a:rPr lang="en-US" dirty="0" err="1"/>
              <a:t>Fursov</a:t>
            </a:r>
            <a:r>
              <a:rPr lang="en-US" dirty="0"/>
              <a:t> M, the UGENE team. </a:t>
            </a:r>
            <a:r>
              <a:rPr lang="en-US" b="1" dirty="0">
                <a:hlinkClick r:id="rId3"/>
              </a:rPr>
              <a:t>Unipro UGENE: a unified bioinformatics toolkit</a:t>
            </a:r>
            <a:r>
              <a:rPr lang="en-US" dirty="0"/>
              <a:t>. </a:t>
            </a:r>
            <a:r>
              <a:rPr lang="en-US" i="1" dirty="0">
                <a:hlinkClick r:id="rId4"/>
              </a:rPr>
              <a:t>Bioinformatics</a:t>
            </a:r>
            <a:r>
              <a:rPr lang="en-US" dirty="0"/>
              <a:t> 2012 28: 1166-1167.</a:t>
            </a:r>
          </a:p>
          <a:p>
            <a:pPr lvl="1"/>
            <a:r>
              <a:rPr lang="en-US" dirty="0" err="1"/>
              <a:t>Benchling</a:t>
            </a:r>
            <a:r>
              <a:rPr lang="en-US" dirty="0"/>
              <a:t> [Biology Software]. (2018). </a:t>
            </a:r>
            <a:r>
              <a:rPr lang="en-US" dirty="0">
                <a:hlinkClick r:id="rId5"/>
              </a:rPr>
              <a:t>https://benchling.com</a:t>
            </a:r>
            <a:r>
              <a:rPr lang="en-US" dirty="0"/>
              <a:t>.</a:t>
            </a:r>
          </a:p>
          <a:p>
            <a:r>
              <a:rPr lang="en-US" dirty="0"/>
              <a:t>Data</a:t>
            </a:r>
          </a:p>
          <a:p>
            <a:pPr lvl="1"/>
            <a:r>
              <a:rPr lang="en-US" i="1" dirty="0"/>
              <a:t>S. enterica </a:t>
            </a:r>
            <a:r>
              <a:rPr lang="en-US" dirty="0"/>
              <a:t>plasmid NC_011604.1.fasta</a:t>
            </a:r>
          </a:p>
          <a:p>
            <a:pPr lvl="1"/>
            <a:r>
              <a:rPr lang="en-US" dirty="0"/>
              <a:t>Cowpox virus GCF_000839185.1_ViralProj14174_genomic.gbff</a:t>
            </a:r>
          </a:p>
          <a:p>
            <a:pPr marL="457200" lvl="1" indent="0">
              <a:buNone/>
            </a:pPr>
            <a:endParaRPr lang="en-US" dirty="0"/>
          </a:p>
        </p:txBody>
      </p:sp>
    </p:spTree>
    <p:extLst>
      <p:ext uri="{BB962C8B-B14F-4D97-AF65-F5344CB8AC3E}">
        <p14:creationId xmlns:p14="http://schemas.microsoft.com/office/powerpoint/2010/main" val="1751682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93A1-442C-8D46-B929-1DBE5C1D3BF9}"/>
              </a:ext>
            </a:extLst>
          </p:cNvPr>
          <p:cNvSpPr>
            <a:spLocks noGrp="1"/>
          </p:cNvSpPr>
          <p:nvPr>
            <p:ph type="title"/>
          </p:nvPr>
        </p:nvSpPr>
        <p:spPr/>
        <p:txBody>
          <a:bodyPr/>
          <a:lstStyle/>
          <a:p>
            <a:r>
              <a:rPr lang="en-US" dirty="0"/>
              <a:t>Why doesn't </a:t>
            </a:r>
            <a:r>
              <a:rPr lang="en-US" i="1" dirty="0"/>
              <a:t>E. coli </a:t>
            </a:r>
            <a:r>
              <a:rPr lang="en-US" dirty="0"/>
              <a:t>cut itself?</a:t>
            </a:r>
          </a:p>
        </p:txBody>
      </p:sp>
      <p:pic>
        <p:nvPicPr>
          <p:cNvPr id="4" name="Picture 4" descr="methylase">
            <a:extLst>
              <a:ext uri="{FF2B5EF4-FFF2-40B4-BE49-F238E27FC236}">
                <a16:creationId xmlns:a16="http://schemas.microsoft.com/office/drawing/2014/main" id="{3CEEB31F-CC27-B340-A0EF-E560B0F0729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49393" y="2409322"/>
            <a:ext cx="9436100" cy="4279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sp>
        <p:nvSpPr>
          <p:cNvPr id="5" name="TextBox 4">
            <a:extLst>
              <a:ext uri="{FF2B5EF4-FFF2-40B4-BE49-F238E27FC236}">
                <a16:creationId xmlns:a16="http://schemas.microsoft.com/office/drawing/2014/main" id="{C276D01D-ABB8-5F49-AEFA-1478EE8C8359}"/>
              </a:ext>
            </a:extLst>
          </p:cNvPr>
          <p:cNvSpPr txBox="1"/>
          <p:nvPr/>
        </p:nvSpPr>
        <p:spPr>
          <a:xfrm>
            <a:off x="1435260" y="1516284"/>
            <a:ext cx="3900669" cy="914400"/>
          </a:xfrm>
          <a:prstGeom prst="rect">
            <a:avLst/>
          </a:prstGeom>
          <a:noFill/>
        </p:spPr>
        <p:txBody>
          <a:bodyPr wrap="none" rtlCol="0">
            <a:normAutofit/>
          </a:bodyPr>
          <a:lstStyle/>
          <a:p>
            <a:pPr marL="342900" indent="-342900" algn="l">
              <a:buFont typeface="Arial" panose="020B0604020202020204" pitchFamily="34" charset="0"/>
              <a:buChar char="•"/>
            </a:pPr>
            <a:r>
              <a:rPr lang="en-US" sz="2400" b="1" dirty="0">
                <a:solidFill>
                  <a:srgbClr val="C00000"/>
                </a:solidFill>
                <a:latin typeface="Arial" panose="020B0604020202020204" pitchFamily="34" charset="0"/>
                <a:cs typeface="Arial" panose="020B0604020202020204" pitchFamily="34" charset="0"/>
              </a:rPr>
              <a:t>DNA Methylation</a:t>
            </a:r>
          </a:p>
        </p:txBody>
      </p:sp>
    </p:spTree>
    <p:extLst>
      <p:ext uri="{BB962C8B-B14F-4D97-AF65-F5344CB8AC3E}">
        <p14:creationId xmlns:p14="http://schemas.microsoft.com/office/powerpoint/2010/main" val="22299539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85B4-15B2-B644-9011-52745F12C896}"/>
              </a:ext>
            </a:extLst>
          </p:cNvPr>
          <p:cNvSpPr>
            <a:spLocks noGrp="1"/>
          </p:cNvSpPr>
          <p:nvPr>
            <p:ph type="title"/>
          </p:nvPr>
        </p:nvSpPr>
        <p:spPr/>
        <p:txBody>
          <a:bodyPr/>
          <a:lstStyle/>
          <a:p>
            <a:r>
              <a:rPr lang="en-US" dirty="0"/>
              <a:t>Restriction Enzyme Cut Sites Demo</a:t>
            </a:r>
          </a:p>
        </p:txBody>
      </p:sp>
      <p:sp>
        <p:nvSpPr>
          <p:cNvPr id="3" name="Content Placeholder 2">
            <a:extLst>
              <a:ext uri="{FF2B5EF4-FFF2-40B4-BE49-F238E27FC236}">
                <a16:creationId xmlns:a16="http://schemas.microsoft.com/office/drawing/2014/main" id="{07048330-12A3-474D-93A6-E8CE7A32C82C}"/>
              </a:ext>
            </a:extLst>
          </p:cNvPr>
          <p:cNvSpPr>
            <a:spLocks noGrp="1"/>
          </p:cNvSpPr>
          <p:nvPr>
            <p:ph idx="1"/>
          </p:nvPr>
        </p:nvSpPr>
        <p:spPr/>
        <p:txBody>
          <a:bodyPr/>
          <a:lstStyle/>
          <a:p>
            <a:r>
              <a:rPr lang="en-US" dirty="0">
                <a:hlinkClick r:id="rId2"/>
              </a:rPr>
              <a:t>https://benchling.com/</a:t>
            </a:r>
            <a:endParaRPr lang="en-US" dirty="0"/>
          </a:p>
          <a:p>
            <a:r>
              <a:rPr lang="en-US" dirty="0"/>
              <a:t>GCF_000839185.1_ViralProj14174_genomic.gbff</a:t>
            </a:r>
          </a:p>
        </p:txBody>
      </p:sp>
    </p:spTree>
    <p:extLst>
      <p:ext uri="{BB962C8B-B14F-4D97-AF65-F5344CB8AC3E}">
        <p14:creationId xmlns:p14="http://schemas.microsoft.com/office/powerpoint/2010/main" val="1362842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BE03-EC3C-B74A-9106-8A9F6A3DA89B}"/>
              </a:ext>
            </a:extLst>
          </p:cNvPr>
          <p:cNvSpPr>
            <a:spLocks noGrp="1"/>
          </p:cNvSpPr>
          <p:nvPr>
            <p:ph type="title"/>
          </p:nvPr>
        </p:nvSpPr>
        <p:spPr/>
        <p:txBody>
          <a:bodyPr/>
          <a:lstStyle/>
          <a:p>
            <a:r>
              <a:rPr lang="en-US" dirty="0"/>
              <a:t>Ideas for Other Topics</a:t>
            </a:r>
          </a:p>
        </p:txBody>
      </p:sp>
      <p:sp>
        <p:nvSpPr>
          <p:cNvPr id="3" name="Content Placeholder 2">
            <a:extLst>
              <a:ext uri="{FF2B5EF4-FFF2-40B4-BE49-F238E27FC236}">
                <a16:creationId xmlns:a16="http://schemas.microsoft.com/office/drawing/2014/main" id="{E3DBF724-6BCD-CC4B-8ECA-2462975FA795}"/>
              </a:ext>
            </a:extLst>
          </p:cNvPr>
          <p:cNvSpPr>
            <a:spLocks noGrp="1"/>
          </p:cNvSpPr>
          <p:nvPr>
            <p:ph idx="1"/>
          </p:nvPr>
        </p:nvSpPr>
        <p:spPr/>
        <p:txBody>
          <a:bodyPr/>
          <a:lstStyle/>
          <a:p>
            <a:r>
              <a:rPr lang="en-US" dirty="0"/>
              <a:t>Secondary structure for protein</a:t>
            </a:r>
          </a:p>
          <a:p>
            <a:r>
              <a:rPr lang="en-US" dirty="0"/>
              <a:t>quick metagenomics analysis</a:t>
            </a:r>
          </a:p>
          <a:p>
            <a:r>
              <a:rPr lang="en-US" dirty="0"/>
              <a:t>Annotate sequences</a:t>
            </a:r>
          </a:p>
        </p:txBody>
      </p:sp>
    </p:spTree>
    <p:extLst>
      <p:ext uri="{BB962C8B-B14F-4D97-AF65-F5344CB8AC3E}">
        <p14:creationId xmlns:p14="http://schemas.microsoft.com/office/powerpoint/2010/main" val="547422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DA0A-872F-6F44-A08B-B2B631CBFAA7}"/>
              </a:ext>
            </a:extLst>
          </p:cNvPr>
          <p:cNvSpPr>
            <a:spLocks noGrp="1"/>
          </p:cNvSpPr>
          <p:nvPr>
            <p:ph type="title"/>
          </p:nvPr>
        </p:nvSpPr>
        <p:spPr/>
        <p:txBody>
          <a:bodyPr/>
          <a:lstStyle/>
          <a:p>
            <a:r>
              <a:rPr lang="en-US" dirty="0"/>
              <a:t>DNA Replication</a:t>
            </a:r>
          </a:p>
        </p:txBody>
      </p:sp>
      <p:pic>
        <p:nvPicPr>
          <p:cNvPr id="5" name="Content Placeholder 4">
            <a:extLst>
              <a:ext uri="{FF2B5EF4-FFF2-40B4-BE49-F238E27FC236}">
                <a16:creationId xmlns:a16="http://schemas.microsoft.com/office/drawing/2014/main" id="{B4183660-5B18-004F-96FC-122802171931}"/>
              </a:ext>
            </a:extLst>
          </p:cNvPr>
          <p:cNvPicPr>
            <a:picLocks noGrp="1" noChangeAspect="1"/>
          </p:cNvPicPr>
          <p:nvPr>
            <p:ph idx="1"/>
          </p:nvPr>
        </p:nvPicPr>
        <p:blipFill>
          <a:blip r:embed="rId3"/>
          <a:stretch>
            <a:fillRect/>
          </a:stretch>
        </p:blipFill>
        <p:spPr>
          <a:xfrm>
            <a:off x="0" y="1384300"/>
            <a:ext cx="7336965" cy="3786188"/>
          </a:xfrm>
          <a:solidFill>
            <a:schemeClr val="bg1"/>
          </a:solidFill>
        </p:spPr>
      </p:pic>
      <p:sp>
        <p:nvSpPr>
          <p:cNvPr id="6" name="TextBox 5">
            <a:extLst>
              <a:ext uri="{FF2B5EF4-FFF2-40B4-BE49-F238E27FC236}">
                <a16:creationId xmlns:a16="http://schemas.microsoft.com/office/drawing/2014/main" id="{AF89FA5B-4889-284F-B979-46FDED3FE75C}"/>
              </a:ext>
            </a:extLst>
          </p:cNvPr>
          <p:cNvSpPr txBox="1"/>
          <p:nvPr/>
        </p:nvSpPr>
        <p:spPr>
          <a:xfrm>
            <a:off x="7233816" y="1384300"/>
            <a:ext cx="4958184" cy="5245100"/>
          </a:xfrm>
          <a:prstGeom prst="rect">
            <a:avLst/>
          </a:prstGeom>
          <a:noFill/>
        </p:spPr>
        <p:txBody>
          <a:bodyPr wrap="square" rtlCol="0">
            <a:normAutofit fontScale="92500" lnSpcReduction="20000"/>
          </a:bodyPr>
          <a:lstStyle/>
          <a:p>
            <a:pPr marL="342900" indent="-342900">
              <a:buFont typeface="Arial" panose="020B0604020202020204" pitchFamily="34" charset="0"/>
              <a:buChar char="•"/>
            </a:pPr>
            <a:r>
              <a:rPr lang="en-US" sz="2400" dirty="0">
                <a:solidFill>
                  <a:srgbClr val="C00000"/>
                </a:solidFill>
                <a:latin typeface="Arial" panose="020B0604020202020204" pitchFamily="34" charset="0"/>
                <a:cs typeface="Arial" panose="020B0604020202020204" pitchFamily="34" charset="0"/>
              </a:rPr>
              <a:t>Helicase</a:t>
            </a:r>
            <a:r>
              <a:rPr lang="en-US" sz="2400" dirty="0">
                <a:latin typeface="Arial" panose="020B0604020202020204" pitchFamily="34" charset="0"/>
                <a:cs typeface="Arial" panose="020B0604020202020204" pitchFamily="34" charset="0"/>
              </a:rPr>
              <a:t> opens up the DNA at the replication fork.</a:t>
            </a:r>
          </a:p>
          <a:p>
            <a:pPr marL="342900" indent="-342900">
              <a:buFont typeface="Arial" panose="020B0604020202020204" pitchFamily="34" charset="0"/>
              <a:buChar char="•"/>
            </a:pPr>
            <a:r>
              <a:rPr lang="en-US" sz="2400" dirty="0">
                <a:solidFill>
                  <a:srgbClr val="C00000"/>
                </a:solidFill>
                <a:latin typeface="Arial" panose="020B0604020202020204" pitchFamily="34" charset="0"/>
                <a:cs typeface="Arial" panose="020B0604020202020204" pitchFamily="34" charset="0"/>
              </a:rPr>
              <a:t>Single-strand binding proteins </a:t>
            </a:r>
            <a:r>
              <a:rPr lang="en-US" sz="2400" dirty="0">
                <a:latin typeface="Arial" panose="020B0604020202020204" pitchFamily="34" charset="0"/>
                <a:cs typeface="Arial" panose="020B0604020202020204" pitchFamily="34" charset="0"/>
              </a:rPr>
              <a:t>coat the DNA around the replication fork to prevent rewinding of the DNA.</a:t>
            </a:r>
          </a:p>
          <a:p>
            <a:pPr marL="342900" indent="-342900">
              <a:buFont typeface="Arial" panose="020B0604020202020204" pitchFamily="34" charset="0"/>
              <a:buChar char="•"/>
            </a:pPr>
            <a:r>
              <a:rPr lang="en-US" sz="2400" dirty="0">
                <a:solidFill>
                  <a:srgbClr val="C00000"/>
                </a:solidFill>
                <a:latin typeface="Arial" panose="020B0604020202020204" pitchFamily="34" charset="0"/>
                <a:cs typeface="Arial" panose="020B0604020202020204" pitchFamily="34" charset="0"/>
              </a:rPr>
              <a:t>Topoisomerase</a:t>
            </a:r>
            <a:r>
              <a:rPr lang="en-US" sz="2400" dirty="0">
                <a:latin typeface="Arial" panose="020B0604020202020204" pitchFamily="34" charset="0"/>
                <a:cs typeface="Arial" panose="020B0604020202020204" pitchFamily="34" charset="0"/>
              </a:rPr>
              <a:t> works at the region ahead of the replication fork to prevent supercoiling.</a:t>
            </a:r>
          </a:p>
          <a:p>
            <a:pPr marL="342900" indent="-342900">
              <a:buFont typeface="Arial" panose="020B0604020202020204" pitchFamily="34" charset="0"/>
              <a:buChar char="•"/>
            </a:pPr>
            <a:r>
              <a:rPr lang="en-US" sz="2400" dirty="0">
                <a:solidFill>
                  <a:srgbClr val="C00000"/>
                </a:solidFill>
                <a:latin typeface="Arial" panose="020B0604020202020204" pitchFamily="34" charset="0"/>
                <a:cs typeface="Arial" panose="020B0604020202020204" pitchFamily="34" charset="0"/>
              </a:rPr>
              <a:t>Primase</a:t>
            </a:r>
            <a:r>
              <a:rPr lang="en-US" sz="2400" dirty="0">
                <a:latin typeface="Arial" panose="020B0604020202020204" pitchFamily="34" charset="0"/>
                <a:cs typeface="Arial" panose="020B0604020202020204" pitchFamily="34" charset="0"/>
              </a:rPr>
              <a:t> synthesizes RNA primers complementary to the DNA strand.</a:t>
            </a:r>
          </a:p>
          <a:p>
            <a:pPr marL="342900" indent="-342900">
              <a:buFont typeface="Arial" panose="020B0604020202020204" pitchFamily="34" charset="0"/>
              <a:buChar char="•"/>
            </a:pPr>
            <a:r>
              <a:rPr lang="en-US" sz="2400" dirty="0">
                <a:solidFill>
                  <a:srgbClr val="C00000"/>
                </a:solidFill>
                <a:latin typeface="Arial" panose="020B0604020202020204" pitchFamily="34" charset="0"/>
                <a:cs typeface="Arial" panose="020B0604020202020204" pitchFamily="34" charset="0"/>
              </a:rPr>
              <a:t>DNA polymerase III </a:t>
            </a:r>
            <a:r>
              <a:rPr lang="en-US" sz="2400" dirty="0">
                <a:latin typeface="Arial" panose="020B0604020202020204" pitchFamily="34" charset="0"/>
                <a:cs typeface="Arial" panose="020B0604020202020204" pitchFamily="34" charset="0"/>
              </a:rPr>
              <a:t>extends the primers, adding on to the 3' end, to make the bulk of the new DNA.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RNA primers are removed and replaced with DNA by </a:t>
            </a:r>
            <a:r>
              <a:rPr lang="en-US" sz="2400" b="1" dirty="0">
                <a:latin typeface="Arial" panose="020B0604020202020204" pitchFamily="34" charset="0"/>
                <a:cs typeface="Arial" panose="020B0604020202020204" pitchFamily="34" charset="0"/>
              </a:rPr>
              <a:t>DNA polymerase I</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gaps between DNA fragments are sealed by </a:t>
            </a:r>
            <a:r>
              <a:rPr lang="en-US" sz="2400" b="1" dirty="0">
                <a:latin typeface="Arial" panose="020B0604020202020204" pitchFamily="34" charset="0"/>
                <a:cs typeface="Arial" panose="020B0604020202020204" pitchFamily="34" charset="0"/>
              </a:rPr>
              <a:t>DNA ligase</a:t>
            </a:r>
            <a:r>
              <a:rPr lang="en-US" sz="2400" dirty="0">
                <a:latin typeface="Arial" panose="020B0604020202020204" pitchFamily="34" charset="0"/>
                <a:cs typeface="Arial" panose="020B0604020202020204" pitchFamily="34" charset="0"/>
              </a:rPr>
              <a:t>.</a:t>
            </a:r>
          </a:p>
          <a:p>
            <a:pPr algn="l"/>
            <a:endParaRPr lang="en-US" sz="2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53CEF84-9737-A14F-B37A-8AB6262EC62E}"/>
              </a:ext>
            </a:extLst>
          </p:cNvPr>
          <p:cNvSpPr txBox="1"/>
          <p:nvPr/>
        </p:nvSpPr>
        <p:spPr>
          <a:xfrm>
            <a:off x="647700" y="6545566"/>
            <a:ext cx="4546600" cy="312434"/>
          </a:xfrm>
          <a:prstGeom prst="rect">
            <a:avLst/>
          </a:prstGeom>
          <a:noFill/>
        </p:spPr>
        <p:txBody>
          <a:bodyPr wrap="none" rtlCol="0">
            <a:normAutofit/>
          </a:bodyPr>
          <a:lstStyle/>
          <a:p>
            <a:pPr algn="l"/>
            <a:r>
              <a:rPr lang="en-US" sz="1400" dirty="0">
                <a:latin typeface="Arial" panose="020B0604020202020204" pitchFamily="34" charset="0"/>
                <a:cs typeface="Arial" panose="020B0604020202020204" pitchFamily="34" charset="0"/>
              </a:rPr>
              <a:t>figures from Khan Academy </a:t>
            </a:r>
          </a:p>
        </p:txBody>
      </p:sp>
    </p:spTree>
    <p:extLst>
      <p:ext uri="{BB962C8B-B14F-4D97-AF65-F5344CB8AC3E}">
        <p14:creationId xmlns:p14="http://schemas.microsoft.com/office/powerpoint/2010/main" val="91826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965C9A-AA0A-884D-8199-87D847445C39}"/>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582553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2F8B-B134-0D49-BAE0-BB19CD48283C}"/>
              </a:ext>
            </a:extLst>
          </p:cNvPr>
          <p:cNvSpPr>
            <a:spLocks noGrp="1"/>
          </p:cNvSpPr>
          <p:nvPr>
            <p:ph type="title"/>
          </p:nvPr>
        </p:nvSpPr>
        <p:spPr/>
        <p:txBody>
          <a:bodyPr/>
          <a:lstStyle/>
          <a:p>
            <a:r>
              <a:rPr lang="en-US" dirty="0"/>
              <a:t>Biological Molecules</a:t>
            </a:r>
          </a:p>
        </p:txBody>
      </p:sp>
      <p:sp>
        <p:nvSpPr>
          <p:cNvPr id="3" name="Content Placeholder 2">
            <a:extLst>
              <a:ext uri="{FF2B5EF4-FFF2-40B4-BE49-F238E27FC236}">
                <a16:creationId xmlns:a16="http://schemas.microsoft.com/office/drawing/2014/main" id="{8041C8B8-8A30-1247-B542-393E19B01016}"/>
              </a:ext>
            </a:extLst>
          </p:cNvPr>
          <p:cNvSpPr>
            <a:spLocks noGrp="1"/>
          </p:cNvSpPr>
          <p:nvPr>
            <p:ph idx="1"/>
          </p:nvPr>
        </p:nvSpPr>
        <p:spPr/>
        <p:txBody>
          <a:bodyPr/>
          <a:lstStyle/>
          <a:p>
            <a:r>
              <a:rPr lang="en-US" dirty="0"/>
              <a:t>DNA</a:t>
            </a:r>
          </a:p>
          <a:p>
            <a:r>
              <a:rPr lang="en-US" dirty="0"/>
              <a:t>RNA</a:t>
            </a:r>
          </a:p>
          <a:p>
            <a:r>
              <a:rPr lang="en-US" dirty="0"/>
              <a:t>Proteins</a:t>
            </a:r>
          </a:p>
        </p:txBody>
      </p:sp>
    </p:spTree>
    <p:extLst>
      <p:ext uri="{BB962C8B-B14F-4D97-AF65-F5344CB8AC3E}">
        <p14:creationId xmlns:p14="http://schemas.microsoft.com/office/powerpoint/2010/main" val="2476041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BD590-BAB6-044C-8F06-57EA1290079E}"/>
              </a:ext>
            </a:extLst>
          </p:cNvPr>
          <p:cNvSpPr>
            <a:spLocks noGrp="1"/>
          </p:cNvSpPr>
          <p:nvPr>
            <p:ph type="title"/>
          </p:nvPr>
        </p:nvSpPr>
        <p:spPr/>
        <p:txBody>
          <a:bodyPr/>
          <a:lstStyle/>
          <a:p>
            <a:r>
              <a:rPr lang="en-US" dirty="0"/>
              <a:t>DNA</a:t>
            </a:r>
          </a:p>
        </p:txBody>
      </p:sp>
      <p:sp>
        <p:nvSpPr>
          <p:cNvPr id="3" name="Content Placeholder 2">
            <a:extLst>
              <a:ext uri="{FF2B5EF4-FFF2-40B4-BE49-F238E27FC236}">
                <a16:creationId xmlns:a16="http://schemas.microsoft.com/office/drawing/2014/main" id="{6904153E-7E13-5142-AA42-BB23082AC4B8}"/>
              </a:ext>
            </a:extLst>
          </p:cNvPr>
          <p:cNvSpPr>
            <a:spLocks noGrp="1"/>
          </p:cNvSpPr>
          <p:nvPr>
            <p:ph idx="1"/>
          </p:nvPr>
        </p:nvSpPr>
        <p:spPr/>
        <p:txBody>
          <a:bodyPr/>
          <a:lstStyle/>
          <a:p>
            <a:r>
              <a:rPr lang="en-US" dirty="0">
                <a:solidFill>
                  <a:srgbClr val="C00000"/>
                </a:solidFill>
              </a:rPr>
              <a:t>deoxyribonucleic acid</a:t>
            </a:r>
            <a:r>
              <a:rPr lang="en-US" dirty="0"/>
              <a:t> </a:t>
            </a:r>
          </a:p>
          <a:p>
            <a:r>
              <a:rPr lang="en-US" dirty="0"/>
              <a:t>Long molecule found in the cells of living things</a:t>
            </a:r>
          </a:p>
          <a:p>
            <a:r>
              <a:rPr lang="en-US" dirty="0"/>
              <a:t>Usually packed into a structure called a </a:t>
            </a:r>
            <a:r>
              <a:rPr lang="en-US" dirty="0">
                <a:solidFill>
                  <a:srgbClr val="C00000"/>
                </a:solidFill>
              </a:rPr>
              <a:t>chromosome</a:t>
            </a:r>
          </a:p>
          <a:p>
            <a:r>
              <a:rPr lang="en-US" dirty="0"/>
              <a:t>The complete set of chromosomal* DNA constitutes an organisms' </a:t>
            </a:r>
            <a:r>
              <a:rPr lang="en-US" dirty="0">
                <a:solidFill>
                  <a:srgbClr val="C00000"/>
                </a:solidFill>
              </a:rPr>
              <a:t>genome</a:t>
            </a:r>
          </a:p>
          <a:p>
            <a:endParaRPr lang="en-US" dirty="0">
              <a:solidFill>
                <a:srgbClr val="C00000"/>
              </a:solidFill>
            </a:endParaRPr>
          </a:p>
        </p:txBody>
      </p:sp>
      <p:pic>
        <p:nvPicPr>
          <p:cNvPr id="5" name="Picture 4">
            <a:extLst>
              <a:ext uri="{FF2B5EF4-FFF2-40B4-BE49-F238E27FC236}">
                <a16:creationId xmlns:a16="http://schemas.microsoft.com/office/drawing/2014/main" id="{2DC58B01-F733-C149-A1A8-166C52299FD6}"/>
              </a:ext>
            </a:extLst>
          </p:cNvPr>
          <p:cNvPicPr>
            <a:picLocks noChangeAspect="1"/>
          </p:cNvPicPr>
          <p:nvPr/>
        </p:nvPicPr>
        <p:blipFill>
          <a:blip r:embed="rId3"/>
          <a:stretch>
            <a:fillRect/>
          </a:stretch>
        </p:blipFill>
        <p:spPr>
          <a:xfrm>
            <a:off x="910492" y="4159380"/>
            <a:ext cx="2676770" cy="2676770"/>
          </a:xfrm>
          <a:prstGeom prst="rect">
            <a:avLst/>
          </a:prstGeom>
        </p:spPr>
      </p:pic>
      <p:sp>
        <p:nvSpPr>
          <p:cNvPr id="6" name="TextBox 5">
            <a:extLst>
              <a:ext uri="{FF2B5EF4-FFF2-40B4-BE49-F238E27FC236}">
                <a16:creationId xmlns:a16="http://schemas.microsoft.com/office/drawing/2014/main" id="{7E9048F5-8BAB-1F44-8C02-A7C934CA0FCD}"/>
              </a:ext>
            </a:extLst>
          </p:cNvPr>
          <p:cNvSpPr txBox="1"/>
          <p:nvPr/>
        </p:nvSpPr>
        <p:spPr>
          <a:xfrm>
            <a:off x="4804507" y="4159380"/>
            <a:ext cx="7138677" cy="2540000"/>
          </a:xfrm>
          <a:prstGeom prst="rect">
            <a:avLst/>
          </a:prstGeom>
          <a:noFill/>
        </p:spPr>
        <p:txBody>
          <a:bodyPr wrap="square" rtlCol="0">
            <a:normAutofit/>
          </a:bodyPr>
          <a:lstStyle/>
          <a:p>
            <a:pPr marL="342900"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Double helix</a:t>
            </a:r>
          </a:p>
          <a:p>
            <a:pPr marL="342900"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4 nitrogenous bases – A,T,G,C</a:t>
            </a:r>
          </a:p>
          <a:p>
            <a:pPr marL="342900"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complementary base pairs A~T, G~C</a:t>
            </a:r>
          </a:p>
          <a:p>
            <a:pPr marL="342900" indent="-342900" algn="l">
              <a:buFont typeface="Arial" panose="020B0604020202020204" pitchFamily="34" charset="0"/>
              <a:buChar char="•"/>
            </a:pPr>
            <a:r>
              <a:rPr lang="en-US" sz="2400" dirty="0">
                <a:latin typeface="Arial" panose="020B0604020202020204" pitchFamily="34" charset="0"/>
                <a:cs typeface="Arial" panose="020B0604020202020204" pitchFamily="34" charset="0"/>
              </a:rPr>
              <a:t>The sequence made by these bases constitute the instructions necessary for life</a:t>
            </a:r>
          </a:p>
        </p:txBody>
      </p:sp>
    </p:spTree>
    <p:extLst>
      <p:ext uri="{BB962C8B-B14F-4D97-AF65-F5344CB8AC3E}">
        <p14:creationId xmlns:p14="http://schemas.microsoft.com/office/powerpoint/2010/main" val="3150539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9805-3229-F542-B393-E4E29705B770}"/>
              </a:ext>
            </a:extLst>
          </p:cNvPr>
          <p:cNvSpPr>
            <a:spLocks noGrp="1"/>
          </p:cNvSpPr>
          <p:nvPr>
            <p:ph type="title"/>
          </p:nvPr>
        </p:nvSpPr>
        <p:spPr/>
        <p:txBody>
          <a:bodyPr/>
          <a:lstStyle/>
          <a:p>
            <a:r>
              <a:rPr lang="en-US" dirty="0"/>
              <a:t>RNA</a:t>
            </a:r>
          </a:p>
        </p:txBody>
      </p:sp>
      <p:sp>
        <p:nvSpPr>
          <p:cNvPr id="3" name="Content Placeholder 2">
            <a:extLst>
              <a:ext uri="{FF2B5EF4-FFF2-40B4-BE49-F238E27FC236}">
                <a16:creationId xmlns:a16="http://schemas.microsoft.com/office/drawing/2014/main" id="{9C4F07E4-326A-B445-9426-B1C64FF8B848}"/>
              </a:ext>
            </a:extLst>
          </p:cNvPr>
          <p:cNvSpPr>
            <a:spLocks noGrp="1"/>
          </p:cNvSpPr>
          <p:nvPr>
            <p:ph idx="1"/>
          </p:nvPr>
        </p:nvSpPr>
        <p:spPr>
          <a:xfrm>
            <a:off x="825500" y="1311948"/>
            <a:ext cx="9632959" cy="5387432"/>
          </a:xfrm>
        </p:spPr>
        <p:txBody>
          <a:bodyPr/>
          <a:lstStyle/>
          <a:p>
            <a:r>
              <a:rPr lang="en-US" dirty="0">
                <a:solidFill>
                  <a:srgbClr val="C00000"/>
                </a:solidFill>
              </a:rPr>
              <a:t>ribonucleic acid</a:t>
            </a:r>
          </a:p>
          <a:p>
            <a:r>
              <a:rPr lang="en-US" dirty="0"/>
              <a:t>Single helix</a:t>
            </a:r>
          </a:p>
          <a:p>
            <a:r>
              <a:rPr lang="en-US" dirty="0"/>
              <a:t>4 nitrogenous bases – A, G, C, and </a:t>
            </a:r>
            <a:r>
              <a:rPr lang="en-US" dirty="0">
                <a:solidFill>
                  <a:srgbClr val="C00000"/>
                </a:solidFill>
              </a:rPr>
              <a:t>U</a:t>
            </a:r>
            <a:r>
              <a:rPr lang="en-US" dirty="0"/>
              <a:t> – </a:t>
            </a:r>
            <a:r>
              <a:rPr lang="en-US" dirty="0">
                <a:solidFill>
                  <a:srgbClr val="C00000"/>
                </a:solidFill>
              </a:rPr>
              <a:t>uracil</a:t>
            </a:r>
            <a:r>
              <a:rPr lang="en-US" dirty="0"/>
              <a:t> instead of thymine</a:t>
            </a:r>
          </a:p>
          <a:p>
            <a:r>
              <a:rPr lang="en-US" dirty="0"/>
              <a:t>Long molecule found in the cells of living things</a:t>
            </a:r>
          </a:p>
          <a:p>
            <a:r>
              <a:rPr lang="en-US" dirty="0"/>
              <a:t>Continually being made and broken down</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1ED2288-6F83-204D-86E7-9AC9EA1B8ED0}"/>
              </a:ext>
            </a:extLst>
          </p:cNvPr>
          <p:cNvPicPr>
            <a:picLocks noChangeAspect="1"/>
          </p:cNvPicPr>
          <p:nvPr/>
        </p:nvPicPr>
        <p:blipFill>
          <a:blip r:embed="rId3"/>
          <a:stretch>
            <a:fillRect/>
          </a:stretch>
        </p:blipFill>
        <p:spPr>
          <a:xfrm>
            <a:off x="10458459" y="1582504"/>
            <a:ext cx="1197212" cy="4846320"/>
          </a:xfrm>
          <a:prstGeom prst="rect">
            <a:avLst/>
          </a:prstGeom>
        </p:spPr>
      </p:pic>
    </p:spTree>
    <p:extLst>
      <p:ext uri="{BB962C8B-B14F-4D97-AF65-F5344CB8AC3E}">
        <p14:creationId xmlns:p14="http://schemas.microsoft.com/office/powerpoint/2010/main" val="1651655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0319-72C9-6B41-B877-D7978E96747B}"/>
              </a:ext>
            </a:extLst>
          </p:cNvPr>
          <p:cNvSpPr>
            <a:spLocks noGrp="1"/>
          </p:cNvSpPr>
          <p:nvPr>
            <p:ph type="title"/>
          </p:nvPr>
        </p:nvSpPr>
        <p:spPr/>
        <p:txBody>
          <a:bodyPr/>
          <a:lstStyle/>
          <a:p>
            <a:r>
              <a:rPr lang="en-US" dirty="0"/>
              <a:t>Proteins</a:t>
            </a:r>
          </a:p>
        </p:txBody>
      </p:sp>
      <p:sp>
        <p:nvSpPr>
          <p:cNvPr id="3" name="Content Placeholder 2">
            <a:extLst>
              <a:ext uri="{FF2B5EF4-FFF2-40B4-BE49-F238E27FC236}">
                <a16:creationId xmlns:a16="http://schemas.microsoft.com/office/drawing/2014/main" id="{175D649C-D1DF-E041-9ECF-C28587A3C6E8}"/>
              </a:ext>
            </a:extLst>
          </p:cNvPr>
          <p:cNvSpPr>
            <a:spLocks noGrp="1"/>
          </p:cNvSpPr>
          <p:nvPr>
            <p:ph idx="1"/>
          </p:nvPr>
        </p:nvSpPr>
        <p:spPr>
          <a:xfrm>
            <a:off x="825500" y="1311948"/>
            <a:ext cx="7327900" cy="5387432"/>
          </a:xfrm>
        </p:spPr>
        <p:txBody>
          <a:bodyPr/>
          <a:lstStyle/>
          <a:p>
            <a:r>
              <a:rPr lang="en-US" dirty="0"/>
              <a:t>large, complex molecules required for the structure, function, and internal regulation of living things</a:t>
            </a:r>
          </a:p>
          <a:p>
            <a:r>
              <a:rPr lang="en-US" dirty="0"/>
              <a:t>Sequence made up of 20 different amino acids </a:t>
            </a:r>
          </a:p>
          <a:p>
            <a:r>
              <a:rPr lang="en-US" dirty="0"/>
              <a:t>3D structure is determined in part by this sequence</a:t>
            </a:r>
          </a:p>
          <a:p>
            <a:endParaRPr lang="en-US" dirty="0"/>
          </a:p>
        </p:txBody>
      </p:sp>
      <p:pic>
        <p:nvPicPr>
          <p:cNvPr id="5" name="Graphic 4">
            <a:extLst>
              <a:ext uri="{FF2B5EF4-FFF2-40B4-BE49-F238E27FC236}">
                <a16:creationId xmlns:a16="http://schemas.microsoft.com/office/drawing/2014/main" id="{55A9F1F2-CBEA-5B49-AD11-1E469FDFF2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4320" y="1311948"/>
            <a:ext cx="3907680" cy="4809452"/>
          </a:xfrm>
          <a:prstGeom prst="rect">
            <a:avLst/>
          </a:prstGeom>
        </p:spPr>
      </p:pic>
      <p:sp>
        <p:nvSpPr>
          <p:cNvPr id="6" name="TextBox 5">
            <a:extLst>
              <a:ext uri="{FF2B5EF4-FFF2-40B4-BE49-F238E27FC236}">
                <a16:creationId xmlns:a16="http://schemas.microsoft.com/office/drawing/2014/main" id="{A56D5B3B-649B-DC42-9FD3-84153902E988}"/>
              </a:ext>
            </a:extLst>
          </p:cNvPr>
          <p:cNvSpPr txBox="1"/>
          <p:nvPr/>
        </p:nvSpPr>
        <p:spPr>
          <a:xfrm>
            <a:off x="647700" y="6545566"/>
            <a:ext cx="4546600" cy="312434"/>
          </a:xfrm>
          <a:prstGeom prst="rect">
            <a:avLst/>
          </a:prstGeom>
          <a:noFill/>
        </p:spPr>
        <p:txBody>
          <a:bodyPr wrap="none" rtlCol="0">
            <a:normAutofit/>
          </a:bodyPr>
          <a:lstStyle/>
          <a:p>
            <a:r>
              <a:rPr lang="en-US" sz="1400" dirty="0">
                <a:latin typeface="Arial" panose="020B0604020202020204" pitchFamily="34" charset="0"/>
                <a:cs typeface="Arial" panose="020B0604020202020204" pitchFamily="34" charset="0"/>
              </a:rPr>
              <a:t>https://</a:t>
            </a:r>
            <a:r>
              <a:rPr lang="en-US" sz="1400" dirty="0" err="1">
                <a:latin typeface="Arial" panose="020B0604020202020204" pitchFamily="34" charset="0"/>
                <a:cs typeface="Arial" panose="020B0604020202020204" pitchFamily="34" charset="0"/>
              </a:rPr>
              <a:t>en.wikipedia.org</a:t>
            </a:r>
            <a:r>
              <a:rPr lang="en-US" sz="1400" dirty="0">
                <a:latin typeface="Arial" panose="020B0604020202020204" pitchFamily="34" charset="0"/>
                <a:cs typeface="Arial" panose="020B0604020202020204" pitchFamily="34" charset="0"/>
              </a:rPr>
              <a:t>/wiki/</a:t>
            </a:r>
            <a:r>
              <a:rPr lang="en-US" sz="1400" dirty="0" err="1">
                <a:latin typeface="Arial" panose="020B0604020202020204" pitchFamily="34" charset="0"/>
                <a:cs typeface="Arial" panose="020B0604020202020204" pitchFamily="34" charset="0"/>
              </a:rPr>
              <a:t>Amino_acid</a:t>
            </a:r>
            <a:r>
              <a:rPr lang="en-US" sz="1400" dirty="0">
                <a:latin typeface="Arial" panose="020B0604020202020204" pitchFamily="34" charset="0"/>
                <a:cs typeface="Arial" panose="020B0604020202020204" pitchFamily="34" charset="0"/>
              </a:rPr>
              <a:t>#/media/</a:t>
            </a:r>
            <a:r>
              <a:rPr lang="en-US" sz="1400" dirty="0" err="1">
                <a:latin typeface="Arial" panose="020B0604020202020204" pitchFamily="34" charset="0"/>
                <a:cs typeface="Arial" panose="020B0604020202020204" pitchFamily="34" charset="0"/>
              </a:rPr>
              <a:t>File:Amino_Acids.svg</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762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67AB-FC97-3740-AC9F-0D351EF36833}"/>
              </a:ext>
            </a:extLst>
          </p:cNvPr>
          <p:cNvSpPr>
            <a:spLocks noGrp="1"/>
          </p:cNvSpPr>
          <p:nvPr>
            <p:ph type="title"/>
          </p:nvPr>
        </p:nvSpPr>
        <p:spPr/>
        <p:txBody>
          <a:bodyPr/>
          <a:lstStyle/>
          <a:p>
            <a:r>
              <a:rPr lang="en-US" dirty="0"/>
              <a:t>What can DNA and RNA do?</a:t>
            </a:r>
          </a:p>
        </p:txBody>
      </p:sp>
      <p:sp>
        <p:nvSpPr>
          <p:cNvPr id="3" name="Content Placeholder 2">
            <a:extLst>
              <a:ext uri="{FF2B5EF4-FFF2-40B4-BE49-F238E27FC236}">
                <a16:creationId xmlns:a16="http://schemas.microsoft.com/office/drawing/2014/main" id="{0B481B59-9C6E-DF41-AF41-E9A9AC460614}"/>
              </a:ext>
            </a:extLst>
          </p:cNvPr>
          <p:cNvSpPr>
            <a:spLocks noGrp="1"/>
          </p:cNvSpPr>
          <p:nvPr>
            <p:ph idx="1"/>
          </p:nvPr>
        </p:nvSpPr>
        <p:spPr/>
        <p:txBody>
          <a:bodyPr/>
          <a:lstStyle/>
          <a:p>
            <a:pPr marL="0" indent="0">
              <a:buNone/>
            </a:pPr>
            <a:r>
              <a:rPr lang="en-US" dirty="0"/>
              <a:t>Overview</a:t>
            </a:r>
          </a:p>
          <a:p>
            <a:r>
              <a:rPr lang="en-US" dirty="0"/>
              <a:t>DNA can </a:t>
            </a:r>
            <a:r>
              <a:rPr lang="en-US" b="1" dirty="0">
                <a:solidFill>
                  <a:srgbClr val="C00000"/>
                </a:solidFill>
              </a:rPr>
              <a:t>replicate</a:t>
            </a:r>
          </a:p>
          <a:p>
            <a:r>
              <a:rPr lang="en-US" dirty="0"/>
              <a:t>DNA serves as template during </a:t>
            </a:r>
            <a:r>
              <a:rPr lang="en-US" b="1" dirty="0">
                <a:solidFill>
                  <a:srgbClr val="C00000"/>
                </a:solidFill>
              </a:rPr>
              <a:t>transcription </a:t>
            </a:r>
            <a:r>
              <a:rPr lang="en-US" dirty="0"/>
              <a:t>for the formation of </a:t>
            </a:r>
            <a:r>
              <a:rPr lang="en-US" b="1" dirty="0">
                <a:solidFill>
                  <a:srgbClr val="C00000"/>
                </a:solidFill>
              </a:rPr>
              <a:t>messenger RNA </a:t>
            </a:r>
            <a:r>
              <a:rPr lang="en-US" dirty="0"/>
              <a:t>(mRNA)</a:t>
            </a:r>
          </a:p>
          <a:p>
            <a:r>
              <a:rPr lang="en-US" dirty="0"/>
              <a:t>mRNA and </a:t>
            </a:r>
            <a:r>
              <a:rPr lang="en-US" b="1" dirty="0">
                <a:solidFill>
                  <a:srgbClr val="C00000"/>
                </a:solidFill>
              </a:rPr>
              <a:t>transfer RNA </a:t>
            </a:r>
            <a:r>
              <a:rPr lang="en-US" dirty="0"/>
              <a:t>(</a:t>
            </a:r>
            <a:r>
              <a:rPr lang="en-US" dirty="0" err="1"/>
              <a:t>tRNA</a:t>
            </a:r>
            <a:r>
              <a:rPr lang="en-US" dirty="0"/>
              <a:t>) synthesize proteins during </a:t>
            </a:r>
            <a:r>
              <a:rPr lang="en-US" b="1" dirty="0">
                <a:solidFill>
                  <a:srgbClr val="C00000"/>
                </a:solidFill>
              </a:rPr>
              <a:t>translation</a:t>
            </a:r>
          </a:p>
        </p:txBody>
      </p:sp>
    </p:spTree>
    <p:extLst>
      <p:ext uri="{BB962C8B-B14F-4D97-AF65-F5344CB8AC3E}">
        <p14:creationId xmlns:p14="http://schemas.microsoft.com/office/powerpoint/2010/main" val="25885799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rmAutofit fontScale="85000" lnSpcReduction="10000"/>
      </a:bodyPr>
      <a:lstStyle>
        <a:defPPr algn="l">
          <a:defRPr sz="2400" dirty="0" smtClean="0">
            <a:latin typeface="Arial" panose="020B0604020202020204" pitchFamily="34" charset="0"/>
            <a:cs typeface="Arial" panose="020B0604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6b6a75c0-8068-4b07-98cd-ab24caf00bf2" xsi:nil="true"/>
    <Status xmlns="6b6a75c0-8068-4b07-98cd-ab24caf00bf2">Draft</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FD97383875710458463EDA0E89A10EA" ma:contentTypeVersion="2" ma:contentTypeDescription="Create a new document." ma:contentTypeScope="" ma:versionID="2f960dcec338e100cd6466dab9018ec3">
  <xsd:schema xmlns:xsd="http://www.w3.org/2001/XMLSchema" xmlns:xs="http://www.w3.org/2001/XMLSchema" xmlns:p="http://schemas.microsoft.com/office/2006/metadata/properties" xmlns:ns2="6b6a75c0-8068-4b07-98cd-ab24caf00bf2" targetNamespace="http://schemas.microsoft.com/office/2006/metadata/properties" ma:root="true" ma:fieldsID="324511019646d6bfe3804cb9728f2e9d" ns2:_="">
    <xsd:import namespace="6b6a75c0-8068-4b07-98cd-ab24caf00bf2"/>
    <xsd:element name="properties">
      <xsd:complexType>
        <xsd:sequence>
          <xsd:element name="documentManagement">
            <xsd:complexType>
              <xsd:all>
                <xsd:element ref="ns2:Description0"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6a75c0-8068-4b07-98cd-ab24caf00bf2"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element name="Status" ma:index="9" nillable="true" ma:displayName="Status" ma:default="Draft" ma:format="Dropdown" ma:internalName="Status">
      <xsd:simpleType>
        <xsd:restriction base="dms:Choice">
          <xsd:enumeration value="Draft"/>
          <xsd:enumeration value="Submitted for Review"/>
          <xsd:enumeration value="Accepted"/>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5FC393-EF8D-4A21-970E-189614C3D44B}">
  <ds:schemaRefs>
    <ds:schemaRef ds:uri="6b6a75c0-8068-4b07-98cd-ab24caf00bf2"/>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5B66A8B3-772A-402D-8FE3-184E2FE2E1E7}">
  <ds:schemaRefs>
    <ds:schemaRef ds:uri="http://schemas.microsoft.com/sharepoint/v3/contenttype/forms"/>
  </ds:schemaRefs>
</ds:datastoreItem>
</file>

<file path=customXml/itemProps3.xml><?xml version="1.0" encoding="utf-8"?>
<ds:datastoreItem xmlns:ds="http://schemas.openxmlformats.org/officeDocument/2006/customXml" ds:itemID="{D3619761-5E5C-44E7-8C39-16880BF6C9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6a75c0-8068-4b07-98cd-ab24caf00b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4810</TotalTime>
  <Words>1705</Words>
  <Application>Microsoft Macintosh PowerPoint</Application>
  <PresentationFormat>Widescreen</PresentationFormat>
  <Paragraphs>196</Paragraphs>
  <Slides>33</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新細明體</vt:lpstr>
      <vt:lpstr>新細明體</vt:lpstr>
      <vt:lpstr>Arial</vt:lpstr>
      <vt:lpstr>Calibri</vt:lpstr>
      <vt:lpstr>Courier</vt:lpstr>
      <vt:lpstr>Courier New</vt:lpstr>
      <vt:lpstr>Montserrat</vt:lpstr>
      <vt:lpstr>Tahoma</vt:lpstr>
      <vt:lpstr>Times New Roman</vt:lpstr>
      <vt:lpstr>Wingdings</vt:lpstr>
      <vt:lpstr>Office Theme</vt:lpstr>
      <vt:lpstr>PowerPoint Presentation</vt:lpstr>
      <vt:lpstr>Today’s Instructor</vt:lpstr>
      <vt:lpstr>Class Materials</vt:lpstr>
      <vt:lpstr>Introduction</vt:lpstr>
      <vt:lpstr>Biological Molecules</vt:lpstr>
      <vt:lpstr>DNA</vt:lpstr>
      <vt:lpstr>RNA</vt:lpstr>
      <vt:lpstr>Proteins</vt:lpstr>
      <vt:lpstr>What can DNA and RNA do?</vt:lpstr>
      <vt:lpstr>Central Dogma of Molecular Biology</vt:lpstr>
      <vt:lpstr>Replication and PCR</vt:lpstr>
      <vt:lpstr>DNA replication</vt:lpstr>
      <vt:lpstr>PCR Amplification</vt:lpstr>
      <vt:lpstr>How do we design a primer?</vt:lpstr>
      <vt:lpstr>Primer Design Demo</vt:lpstr>
      <vt:lpstr>UGENE</vt:lpstr>
      <vt:lpstr>Translation and Transcription</vt:lpstr>
      <vt:lpstr>Transcription</vt:lpstr>
      <vt:lpstr>Translation</vt:lpstr>
      <vt:lpstr>Computational Gene Finding</vt:lpstr>
      <vt:lpstr>Open Reading Frames </vt:lpstr>
      <vt:lpstr>ORFs as gene candidates</vt:lpstr>
      <vt:lpstr>Finding ORFs with UGENE</vt:lpstr>
      <vt:lpstr>Recombination</vt:lpstr>
      <vt:lpstr>What are restriction enzymes?</vt:lpstr>
      <vt:lpstr>Recognition Sequences</vt:lpstr>
      <vt:lpstr>Blunt and Sticky Ends</vt:lpstr>
      <vt:lpstr>Sticky Ends</vt:lpstr>
      <vt:lpstr>Electrophoresis </vt:lpstr>
      <vt:lpstr>Why doesn't E. coli cut itself?</vt:lpstr>
      <vt:lpstr>Restriction Enzyme Cut Sites Demo</vt:lpstr>
      <vt:lpstr>Ideas for Other Topics</vt:lpstr>
      <vt:lpstr>DNA Replication</vt:lpstr>
    </vt:vector>
  </TitlesOfParts>
  <Company>NIH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Karlynn Noble;meghan.coakley@nih.gov</dc:creator>
  <cp:lastModifiedBy>Subramanian, Poorani (NIH/NIAID) [C]</cp:lastModifiedBy>
  <cp:revision>782</cp:revision>
  <cp:lastPrinted>2018-08-21T02:30:35Z</cp:lastPrinted>
  <dcterms:created xsi:type="dcterms:W3CDTF">2015-04-15T14:43:01Z</dcterms:created>
  <dcterms:modified xsi:type="dcterms:W3CDTF">2018-08-26T12:40:08Z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0x0101001FD97383875710458463EDA0E89A10EA</vt:lpwstr>
  </property>
</Properties>
</file>